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0" r:id="rId1"/>
  </p:sldMasterIdLst>
  <p:notesMasterIdLst>
    <p:notesMasterId r:id="rId31"/>
  </p:notesMasterIdLst>
  <p:sldIdLst>
    <p:sldId id="256" r:id="rId2"/>
    <p:sldId id="315" r:id="rId3"/>
    <p:sldId id="316" r:id="rId4"/>
    <p:sldId id="314" r:id="rId5"/>
    <p:sldId id="260" r:id="rId6"/>
    <p:sldId id="282" r:id="rId7"/>
    <p:sldId id="284" r:id="rId8"/>
    <p:sldId id="304" r:id="rId9"/>
    <p:sldId id="305" r:id="rId10"/>
    <p:sldId id="259" r:id="rId11"/>
    <p:sldId id="286" r:id="rId12"/>
    <p:sldId id="306" r:id="rId13"/>
    <p:sldId id="288" r:id="rId14"/>
    <p:sldId id="290" r:id="rId15"/>
    <p:sldId id="291" r:id="rId16"/>
    <p:sldId id="307" r:id="rId17"/>
    <p:sldId id="293" r:id="rId18"/>
    <p:sldId id="308" r:id="rId19"/>
    <p:sldId id="281" r:id="rId20"/>
    <p:sldId id="295" r:id="rId21"/>
    <p:sldId id="283" r:id="rId22"/>
    <p:sldId id="309" r:id="rId23"/>
    <p:sldId id="297" r:id="rId24"/>
    <p:sldId id="310" r:id="rId25"/>
    <p:sldId id="311" r:id="rId26"/>
    <p:sldId id="300" r:id="rId27"/>
    <p:sldId id="312" r:id="rId28"/>
    <p:sldId id="313" r:id="rId29"/>
    <p:sldId id="280" r:id="rId30"/>
  </p:sldIdLst>
  <p:sldSz cx="24377650" cy="13716000"/>
  <p:notesSz cx="6858000" cy="9144000"/>
  <p:embeddedFontLst>
    <p:embeddedFont>
      <p:font typeface="Nunito" pitchFamily="2" charset="77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Oswald" pitchFamily="2" charset="77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3E"/>
    <a:srgbClr val="229C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33EEA2-6AB5-4BAA-AD64-EEF40DD1A289}">
  <a:tblStyle styleId="{3B33EEA2-6AB5-4BAA-AD64-EEF40DD1A289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FF"/>
          </a:solidFill>
        </a:fill>
      </a:tcStyle>
    </a:wholeTbl>
    <a:band1H>
      <a:tcTxStyle/>
      <a:tcStyle>
        <a:tcBdr/>
        <a:fill>
          <a:solidFill>
            <a:srgbClr val="CAE0F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E0F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2"/>
    <p:restoredTop sz="94647"/>
  </p:normalViewPr>
  <p:slideViewPr>
    <p:cSldViewPr snapToGrid="0" snapToObjects="1">
      <p:cViewPr varScale="1">
        <p:scale>
          <a:sx n="71" d="100"/>
          <a:sy n="71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320327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951175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684008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458971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282680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846207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5" name="Google Shape;8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199140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55820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9" name="Google Shape;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906093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3" name="Google Shape;7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8759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547574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588246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478818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8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 rot="5400000">
            <a:off x="-16715231" y="-397360"/>
            <a:ext cx="24535151" cy="4304369"/>
            <a:chOff x="0" y="-156114"/>
            <a:chExt cx="24535151" cy="4304369"/>
          </a:xfrm>
        </p:grpSpPr>
        <p:sp>
          <p:nvSpPr>
            <p:cNvPr id="12" name="Google Shape;12;p2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FFDC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FFDC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FFDC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FFDC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007F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007F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007F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054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636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0A51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636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0A51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007F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007F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1">
  <p:cSld name="Default 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>
            <a:off x="-2" y="0"/>
            <a:ext cx="24377652" cy="1125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6367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"/>
          <p:cNvSpPr/>
          <p:nvPr/>
        </p:nvSpPr>
        <p:spPr>
          <a:xfrm>
            <a:off x="1" y="12836524"/>
            <a:ext cx="24407277" cy="917576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91438" rIns="91438"/>
          <a:lstStyle/>
          <a:p>
            <a:endParaRPr sz="2800"/>
          </a:p>
        </p:txBody>
      </p:sp>
      <p:sp>
        <p:nvSpPr>
          <p:cNvPr id="33" name="© 2016 | Coding Boot Camp - All Rights Reserved"/>
          <p:cNvSpPr/>
          <p:nvPr/>
        </p:nvSpPr>
        <p:spPr>
          <a:xfrm>
            <a:off x="16653829" y="13081001"/>
            <a:ext cx="7431800" cy="427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9998" tIns="89998" rIns="89998" bIns="89998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rPr sz="1600"/>
              <a:t>© 2016 | Coding Boot Camp - All Rights Reserved</a:t>
            </a:r>
          </a:p>
        </p:txBody>
      </p:sp>
      <p:sp>
        <p:nvSpPr>
          <p:cNvPr id="34" name="Line"/>
          <p:cNvSpPr/>
          <p:nvPr/>
        </p:nvSpPr>
        <p:spPr>
          <a:xfrm>
            <a:off x="-3" y="1308100"/>
            <a:ext cx="24377655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91438" rIns="91438"/>
          <a:lstStyle/>
          <a:p>
            <a:endParaRPr sz="2800"/>
          </a:p>
        </p:txBody>
      </p:sp>
      <p:sp>
        <p:nvSpPr>
          <p:cNvPr id="3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18030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dailynews.com/new-york/nyc-crime/daily-news-analysis-reveals-crime-rankings-city-subway-system-article-1.183691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fivethirtyeight/uber-pickups-in-new-york-city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.gov/education/bullying-rates-dro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4"/>
          <p:cNvPicPr preferRelativeResize="0"/>
          <p:nvPr/>
        </p:nvPicPr>
        <p:blipFill rotWithShape="1">
          <a:blip r:embed="rId3">
            <a:alphaModFix/>
          </a:blip>
          <a:srcRect t="22076" b="22075"/>
          <a:stretch/>
        </p:blipFill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/>
          <p:nvPr/>
        </p:nvSpPr>
        <p:spPr>
          <a:xfrm>
            <a:off x="-1" y="0"/>
            <a:ext cx="24377652" cy="13716000"/>
          </a:xfrm>
          <a:prstGeom prst="rect">
            <a:avLst/>
          </a:prstGeom>
          <a:gradFill>
            <a:gsLst>
              <a:gs pos="0">
                <a:srgbClr val="0E6DE5">
                  <a:alpha val="90980"/>
                </a:srgbClr>
              </a:gs>
              <a:gs pos="4000">
                <a:srgbClr val="0E6DE5">
                  <a:alpha val="90980"/>
                </a:srgbClr>
              </a:gs>
              <a:gs pos="100000">
                <a:srgbClr val="14A5FF">
                  <a:alpha val="7764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6367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6318353" y="5607767"/>
            <a:ext cx="11785599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dirty="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Project Week 1</a:t>
            </a:r>
            <a:endParaRPr sz="14000" b="1" dirty="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" name="Google Shape;46;p4"/>
          <p:cNvSpPr txBox="1"/>
          <p:nvPr/>
        </p:nvSpPr>
        <p:spPr>
          <a:xfrm>
            <a:off x="9112759" y="7737306"/>
            <a:ext cx="61521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5C6E53-1114-644C-B609-4FC4F352032C}"/>
              </a:ext>
            </a:extLst>
          </p:cNvPr>
          <p:cNvSpPr txBox="1"/>
          <p:nvPr/>
        </p:nvSpPr>
        <p:spPr>
          <a:xfrm>
            <a:off x="5318862" y="8260526"/>
            <a:ext cx="13784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Oswald" pitchFamily="2" charset="77"/>
              </a:rPr>
              <a:t>Day 24 | Data Analytics &amp; Visualization Bootcamp | Jan 8,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roject Week! (This Week)"/>
          <p:cNvSpPr/>
          <p:nvPr/>
        </p:nvSpPr>
        <p:spPr>
          <a:xfrm>
            <a:off x="-180228" y="125506"/>
            <a:ext cx="9091145" cy="1107996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spcFirstLastPara="1" wrap="square" lIns="91425" tIns="45700" rIns="91425" bIns="45700" anchor="t" anchorCtr="0">
            <a:noAutofit/>
          </a:bodyPr>
          <a:lstStyle>
            <a:lvl1pPr>
              <a:defRPr sz="2400" b="1"/>
            </a:lvl1pPr>
          </a:lstStyle>
          <a:p>
            <a:pPr algn="ctr"/>
            <a:r>
              <a:rPr sz="5400" dirty="0">
                <a:solidFill>
                  <a:schemeClr val="bg1"/>
                </a:solidFill>
                <a:latin typeface="Oswald"/>
              </a:rPr>
              <a:t>Project Week! (This Week)</a:t>
            </a:r>
          </a:p>
        </p:txBody>
      </p:sp>
      <p:pic>
        <p:nvPicPr>
          <p:cNvPr id="94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2100" y="6381750"/>
            <a:ext cx="10525126" cy="67945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oday’s Class:…"/>
          <p:cNvSpPr/>
          <p:nvPr/>
        </p:nvSpPr>
        <p:spPr>
          <a:xfrm>
            <a:off x="1196975" y="1733550"/>
            <a:ext cx="11795125" cy="111252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1200"/>
              </a:spcBef>
            </a:pPr>
            <a:r>
              <a:rPr sz="4800" b="1" u="sng" dirty="0">
                <a:solidFill>
                  <a:schemeClr val="bg2">
                    <a:lumMod val="50000"/>
                  </a:schemeClr>
                </a:solidFill>
                <a:latin typeface="Oswald"/>
              </a:rPr>
              <a:t>Today’s Class:</a:t>
            </a:r>
          </a:p>
          <a:p>
            <a:pPr marL="685800" indent="-685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Oswald"/>
              </a:rPr>
              <a:t>Overview of Git</a:t>
            </a:r>
          </a:p>
          <a:p>
            <a:pPr marL="685800" indent="-685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sz="4800" dirty="0">
                <a:solidFill>
                  <a:schemeClr val="bg2">
                    <a:lumMod val="50000"/>
                  </a:schemeClr>
                </a:solidFill>
                <a:latin typeface="Oswald"/>
              </a:rPr>
              <a:t>Divide into groups</a:t>
            </a:r>
          </a:p>
          <a:p>
            <a:pPr marL="685800" indent="-685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sz="4800" dirty="0">
                <a:solidFill>
                  <a:schemeClr val="bg2">
                    <a:lumMod val="50000"/>
                  </a:schemeClr>
                </a:solidFill>
                <a:latin typeface="Oswald"/>
              </a:rPr>
              <a:t>Begin researching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Oswald"/>
              </a:rPr>
              <a:t>data sets</a:t>
            </a:r>
            <a:endParaRPr sz="4800" dirty="0">
              <a:solidFill>
                <a:schemeClr val="bg2">
                  <a:lumMod val="50000"/>
                </a:schemeClr>
              </a:solidFill>
              <a:latin typeface="Oswald"/>
            </a:endParaRPr>
          </a:p>
          <a:p>
            <a:pPr marL="685800" indent="-685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sz="4800" dirty="0">
                <a:solidFill>
                  <a:schemeClr val="bg2">
                    <a:lumMod val="50000"/>
                  </a:schemeClr>
                </a:solidFill>
                <a:latin typeface="Oswald"/>
              </a:rPr>
              <a:t>Outline project ideas</a:t>
            </a:r>
          </a:p>
          <a:p>
            <a:pPr marL="685800" indent="-685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sz="4800" dirty="0">
                <a:solidFill>
                  <a:schemeClr val="bg2">
                    <a:lumMod val="50000"/>
                  </a:schemeClr>
                </a:solidFill>
                <a:latin typeface="Oswald"/>
              </a:rPr>
              <a:t>Submit Project Proposal for Approval</a:t>
            </a:r>
          </a:p>
          <a:p>
            <a:pPr marL="685800" indent="-685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sz="4800" dirty="0">
                <a:solidFill>
                  <a:schemeClr val="bg2">
                    <a:lumMod val="50000"/>
                  </a:schemeClr>
                </a:solidFill>
                <a:latin typeface="Oswald"/>
              </a:rPr>
              <a:t>Initial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Oswald"/>
              </a:rPr>
              <a:t>data exploration</a:t>
            </a:r>
            <a:endParaRPr sz="4800" dirty="0">
              <a:solidFill>
                <a:schemeClr val="bg2">
                  <a:lumMod val="50000"/>
                </a:schemeClr>
              </a:solidFill>
              <a:latin typeface="Oswald"/>
            </a:endParaRPr>
          </a:p>
          <a:p>
            <a:pPr>
              <a:spcBef>
                <a:spcPts val="1200"/>
              </a:spcBef>
            </a:pPr>
            <a:endParaRPr sz="4800" dirty="0">
              <a:solidFill>
                <a:schemeClr val="bg2">
                  <a:lumMod val="50000"/>
                </a:schemeClr>
              </a:solidFill>
              <a:latin typeface="Oswald"/>
            </a:endParaRPr>
          </a:p>
          <a:p>
            <a:pPr>
              <a:spcBef>
                <a:spcPts val="1200"/>
              </a:spcBef>
            </a:pPr>
            <a:r>
              <a:rPr sz="4800" b="1" u="sng" dirty="0">
                <a:solidFill>
                  <a:schemeClr val="bg2">
                    <a:lumMod val="50000"/>
                  </a:schemeClr>
                </a:solidFill>
                <a:latin typeface="Oswald"/>
              </a:rPr>
              <a:t>Next Class:</a:t>
            </a:r>
          </a:p>
          <a:p>
            <a:pPr marL="685800" indent="-685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sz="4800" dirty="0">
                <a:solidFill>
                  <a:schemeClr val="bg2">
                    <a:lumMod val="50000"/>
                  </a:schemeClr>
                </a:solidFill>
                <a:latin typeface="Oswald"/>
              </a:rPr>
              <a:t>Hardcore Development</a:t>
            </a:r>
            <a:endParaRPr lang="en-US" sz="4800" dirty="0">
              <a:solidFill>
                <a:schemeClr val="bg2">
                  <a:lumMod val="50000"/>
                </a:schemeClr>
              </a:solidFill>
              <a:latin typeface="Oswald"/>
            </a:endParaRPr>
          </a:p>
          <a:p>
            <a:pPr>
              <a:spcBef>
                <a:spcPts val="1200"/>
              </a:spcBef>
            </a:pPr>
            <a:endParaRPr sz="4800" dirty="0">
              <a:solidFill>
                <a:schemeClr val="bg2">
                  <a:lumMod val="50000"/>
                </a:schemeClr>
              </a:solidFill>
              <a:latin typeface="Oswald"/>
            </a:endParaRPr>
          </a:p>
          <a:p>
            <a:pPr>
              <a:spcBef>
                <a:spcPts val="1200"/>
              </a:spcBef>
            </a:pPr>
            <a:r>
              <a:rPr sz="4800" b="1" u="sng" dirty="0">
                <a:solidFill>
                  <a:schemeClr val="bg2">
                    <a:lumMod val="50000"/>
                  </a:schemeClr>
                </a:solidFill>
                <a:latin typeface="Oswald"/>
              </a:rPr>
              <a:t>Saturday’s Class:</a:t>
            </a:r>
          </a:p>
          <a:p>
            <a:pPr marL="685800" indent="-685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sz="4800" dirty="0">
                <a:solidFill>
                  <a:schemeClr val="bg2">
                    <a:lumMod val="50000"/>
                  </a:schemeClr>
                </a:solidFill>
                <a:latin typeface="Oswald"/>
              </a:rPr>
              <a:t>Hardcore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95511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roject Week (Next Week)"/>
          <p:cNvSpPr/>
          <p:nvPr/>
        </p:nvSpPr>
        <p:spPr>
          <a:xfrm>
            <a:off x="480920" y="156526"/>
            <a:ext cx="10941050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rIns="91438" anchor="ctr">
            <a:spAutoFit/>
          </a:bodyPr>
          <a:lstStyle>
            <a:lvl1pPr>
              <a:defRPr sz="2400" b="1"/>
            </a:lvl1pPr>
          </a:lstStyle>
          <a:p>
            <a:r>
              <a:rPr sz="5400" dirty="0">
                <a:solidFill>
                  <a:schemeClr val="bg1"/>
                </a:solidFill>
                <a:latin typeface="Oswald" pitchFamily="2" charset="77"/>
              </a:rPr>
              <a:t>Project Week (Next Week)</a:t>
            </a:r>
          </a:p>
        </p:txBody>
      </p:sp>
      <p:sp>
        <p:nvSpPr>
          <p:cNvPr id="98" name="Next Week (M/T):…"/>
          <p:cNvSpPr/>
          <p:nvPr/>
        </p:nvSpPr>
        <p:spPr>
          <a:xfrm>
            <a:off x="1313740" y="2355029"/>
            <a:ext cx="17221200" cy="8214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9998" tIns="89998" rIns="89998" bIns="89998">
            <a:spAutoFit/>
          </a:bodyPr>
          <a:lstStyle/>
          <a:p>
            <a:pPr>
              <a:spcAft>
                <a:spcPts val="1200"/>
              </a:spcAft>
              <a:defRPr sz="2100" b="1" u="sng"/>
            </a:pPr>
            <a:r>
              <a:rPr sz="4800" dirty="0">
                <a:latin typeface="Oswald" pitchFamily="2" charset="77"/>
              </a:rPr>
              <a:t>Next Week (M/T):</a:t>
            </a:r>
            <a:endParaRPr lang="en-US" sz="4800" dirty="0">
              <a:latin typeface="Oswald" pitchFamily="2" charset="77"/>
            </a:endParaRPr>
          </a:p>
          <a:p>
            <a:pPr marL="701675" indent="-679450">
              <a:spcAft>
                <a:spcPts val="1200"/>
              </a:spcAft>
              <a:buSzPct val="100000"/>
              <a:buFont typeface="Arial"/>
              <a:buChar char="•"/>
              <a:defRPr sz="2100"/>
            </a:pPr>
            <a:r>
              <a:rPr lang="en-US" sz="4800" dirty="0">
                <a:latin typeface="Oswald" pitchFamily="2" charset="77"/>
              </a:rPr>
              <a:t>Hardcore Development</a:t>
            </a:r>
          </a:p>
          <a:p>
            <a:pPr>
              <a:spcAft>
                <a:spcPts val="1200"/>
              </a:spcAft>
            </a:pPr>
            <a:endParaRPr sz="4800" dirty="0">
              <a:latin typeface="Oswald" pitchFamily="2" charset="77"/>
            </a:endParaRPr>
          </a:p>
          <a:p>
            <a:pPr>
              <a:spcAft>
                <a:spcPts val="1200"/>
              </a:spcAft>
              <a:defRPr sz="2100" b="1" u="sng"/>
            </a:pPr>
            <a:r>
              <a:rPr sz="4800" dirty="0">
                <a:latin typeface="Oswald" pitchFamily="2" charset="77"/>
              </a:rPr>
              <a:t>Next Week (W/Th)</a:t>
            </a:r>
            <a:endParaRPr lang="en-US" sz="4800" dirty="0">
              <a:latin typeface="Oswald" pitchFamily="2" charset="77"/>
            </a:endParaRPr>
          </a:p>
          <a:p>
            <a:pPr marL="701675" indent="-679450">
              <a:spcAft>
                <a:spcPts val="1200"/>
              </a:spcAft>
              <a:buSzPct val="100000"/>
              <a:buFont typeface="Arial"/>
              <a:buChar char="•"/>
              <a:defRPr sz="2100"/>
            </a:pPr>
            <a:r>
              <a:rPr lang="en-US" sz="4800" dirty="0">
                <a:latin typeface="Oswald" pitchFamily="2" charset="77"/>
              </a:rPr>
              <a:t>Hardcore Development </a:t>
            </a:r>
          </a:p>
          <a:p>
            <a:pPr marL="701675" indent="-679450">
              <a:spcAft>
                <a:spcPts val="1200"/>
              </a:spcAft>
              <a:buSzPct val="100000"/>
              <a:buFont typeface="Arial"/>
              <a:buChar char="•"/>
              <a:defRPr sz="2100"/>
            </a:pPr>
            <a:r>
              <a:rPr sz="4800" dirty="0">
                <a:latin typeface="Oswald" pitchFamily="2" charset="77"/>
              </a:rPr>
              <a:t>Presentation Prep</a:t>
            </a:r>
          </a:p>
          <a:p>
            <a:pPr>
              <a:spcAft>
                <a:spcPts val="1200"/>
              </a:spcAft>
            </a:pPr>
            <a:endParaRPr sz="4800" dirty="0">
              <a:latin typeface="Oswald" pitchFamily="2" charset="77"/>
            </a:endParaRPr>
          </a:p>
          <a:p>
            <a:pPr>
              <a:spcBef>
                <a:spcPts val="600"/>
              </a:spcBef>
              <a:spcAft>
                <a:spcPts val="1200"/>
              </a:spcAft>
              <a:defRPr sz="2100" b="1" u="sng"/>
            </a:pPr>
            <a:r>
              <a:rPr lang="en-US" sz="4800" dirty="0">
                <a:latin typeface="Oswald" pitchFamily="2" charset="77"/>
              </a:rPr>
              <a:t>Saturday’s Class:</a:t>
            </a:r>
          </a:p>
          <a:p>
            <a:pPr indent="-679450">
              <a:spcBef>
                <a:spcPts val="600"/>
              </a:spcBef>
              <a:spcAft>
                <a:spcPts val="1200"/>
              </a:spcAft>
              <a:buSzPct val="100000"/>
              <a:buFont typeface="Arial"/>
              <a:buChar char="•"/>
              <a:defRPr sz="2100"/>
            </a:pPr>
            <a:r>
              <a:rPr lang="en-US" sz="4800" dirty="0">
                <a:latin typeface="Oswald" pitchFamily="2" charset="77"/>
              </a:rPr>
              <a:t>Presentations!</a:t>
            </a:r>
          </a:p>
        </p:txBody>
      </p:sp>
    </p:spTree>
    <p:extLst>
      <p:ext uri="{BB962C8B-B14F-4D97-AF65-F5344CB8AC3E}">
        <p14:creationId xmlns:p14="http://schemas.microsoft.com/office/powerpoint/2010/main" val="390248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4"/>
          <p:cNvPicPr preferRelativeResize="0"/>
          <p:nvPr/>
        </p:nvPicPr>
        <p:blipFill rotWithShape="1">
          <a:blip r:embed="rId3">
            <a:alphaModFix/>
          </a:blip>
          <a:srcRect t="22076" b="22075"/>
          <a:stretch/>
        </p:blipFill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/>
          <p:nvPr/>
        </p:nvSpPr>
        <p:spPr>
          <a:xfrm>
            <a:off x="-1" y="0"/>
            <a:ext cx="24377652" cy="13716000"/>
          </a:xfrm>
          <a:prstGeom prst="rect">
            <a:avLst/>
          </a:prstGeom>
          <a:gradFill>
            <a:gsLst>
              <a:gs pos="0">
                <a:srgbClr val="0E6DE5">
                  <a:alpha val="90980"/>
                </a:srgbClr>
              </a:gs>
              <a:gs pos="4000">
                <a:srgbClr val="0E6DE5">
                  <a:alpha val="90980"/>
                </a:srgbClr>
              </a:gs>
              <a:gs pos="100000">
                <a:srgbClr val="14A5FF">
                  <a:alpha val="7764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6367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6318353" y="5607767"/>
            <a:ext cx="11785599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1" dirty="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Requirements</a:t>
            </a:r>
            <a:endParaRPr sz="14000" b="1" i="1" dirty="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" name="Google Shape;46;p4"/>
          <p:cNvSpPr txBox="1"/>
          <p:nvPr/>
        </p:nvSpPr>
        <p:spPr>
          <a:xfrm>
            <a:off x="9112759" y="7737306"/>
            <a:ext cx="61521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20327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Must uses at least two APIs…"/>
          <p:cNvSpPr/>
          <p:nvPr/>
        </p:nvSpPr>
        <p:spPr>
          <a:xfrm>
            <a:off x="480920" y="1649506"/>
            <a:ext cx="22934893" cy="1200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89998" tIns="89998" rIns="89998" bIns="89998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latin typeface="Oswald" pitchFamily="2" charset="77"/>
              </a:rPr>
              <a:t>Use Pandas to clean and format your data set(s)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latin typeface="Oswald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latin typeface="Oswald" pitchFamily="2" charset="77"/>
              </a:rPr>
              <a:t>Create a </a:t>
            </a:r>
            <a:r>
              <a:rPr lang="en-US" sz="4800" dirty="0" err="1">
                <a:latin typeface="Oswald" pitchFamily="2" charset="77"/>
              </a:rPr>
              <a:t>Jupyter</a:t>
            </a:r>
            <a:r>
              <a:rPr lang="en-US" sz="4800" dirty="0">
                <a:latin typeface="Oswald" pitchFamily="2" charset="77"/>
              </a:rPr>
              <a:t> Notebook describing the </a:t>
            </a:r>
            <a:r>
              <a:rPr lang="en-US" sz="4800" b="1" dirty="0">
                <a:latin typeface="Oswald" pitchFamily="2" charset="77"/>
              </a:rPr>
              <a:t>**data exploration and cleanup**</a:t>
            </a:r>
            <a:r>
              <a:rPr lang="en-US" sz="4800" dirty="0">
                <a:latin typeface="Oswald" pitchFamily="2" charset="77"/>
              </a:rPr>
              <a:t> 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latin typeface="Oswald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latin typeface="Oswald" pitchFamily="2" charset="77"/>
              </a:rPr>
              <a:t>Create a </a:t>
            </a:r>
            <a:r>
              <a:rPr lang="en-US" sz="4800" dirty="0" err="1">
                <a:latin typeface="Oswald" pitchFamily="2" charset="77"/>
              </a:rPr>
              <a:t>Jupyter</a:t>
            </a:r>
            <a:r>
              <a:rPr lang="en-US" sz="4800" dirty="0">
                <a:latin typeface="Oswald" pitchFamily="2" charset="77"/>
              </a:rPr>
              <a:t> Notebook illustrating the </a:t>
            </a:r>
            <a:r>
              <a:rPr lang="en-US" sz="4800" b="1" dirty="0">
                <a:latin typeface="Oswald" pitchFamily="2" charset="77"/>
              </a:rPr>
              <a:t>**final data analysis**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latin typeface="Oswald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latin typeface="Oswald" pitchFamily="2" charset="77"/>
              </a:rPr>
              <a:t>Use Matplotlib to create a total of 6-8 visualizations of your data (ideally, at least 2 per "question" you ask of your data)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latin typeface="Oswald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latin typeface="Oswald" pitchFamily="2" charset="77"/>
              </a:rPr>
              <a:t>Save PNG images of your visualizations to distribute to the class and instructional team, and for inclusion in your presentation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latin typeface="Oswald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latin typeface="Oswald" pitchFamily="2" charset="77"/>
              </a:rPr>
              <a:t>Optionally, use at least one API, if you can find an API with data pertinent to your primary research questions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latin typeface="Oswald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latin typeface="Oswald" pitchFamily="2" charset="77"/>
              </a:rPr>
              <a:t>Create a write-up summarizing your major findings. This should include a heading for each "question" you asked of your data, and under each heading, a short description of what you found and any relevant plots.</a:t>
            </a:r>
          </a:p>
        </p:txBody>
      </p:sp>
      <p:sp>
        <p:nvSpPr>
          <p:cNvPr id="4" name="Project Week (Next Week)">
            <a:extLst>
              <a:ext uri="{FF2B5EF4-FFF2-40B4-BE49-F238E27FC236}">
                <a16:creationId xmlns:a16="http://schemas.microsoft.com/office/drawing/2014/main" id="{36AEFF87-8ED1-574B-8E5F-0993A8825EB8}"/>
              </a:ext>
            </a:extLst>
          </p:cNvPr>
          <p:cNvSpPr/>
          <p:nvPr/>
        </p:nvSpPr>
        <p:spPr>
          <a:xfrm>
            <a:off x="480920" y="156526"/>
            <a:ext cx="10941050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rIns="91438" anchor="ctr">
            <a:spAutoFit/>
          </a:bodyPr>
          <a:lstStyle>
            <a:lvl1pPr>
              <a:defRPr sz="2400" b="1"/>
            </a:lvl1pPr>
          </a:lstStyle>
          <a:p>
            <a:r>
              <a:rPr lang="en-US" sz="5400" dirty="0">
                <a:solidFill>
                  <a:schemeClr val="bg1"/>
                </a:solidFill>
                <a:latin typeface="Oswald" pitchFamily="2" charset="77"/>
              </a:rPr>
              <a:t>Development Requirements</a:t>
            </a:r>
            <a:endParaRPr sz="5400" dirty="0">
              <a:solidFill>
                <a:schemeClr val="bg1"/>
              </a:solidFill>
              <a:latin typeface="Oswa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4922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You will also be responsible for preparing a 10 minute presentation.…"/>
          <p:cNvSpPr/>
          <p:nvPr/>
        </p:nvSpPr>
        <p:spPr>
          <a:xfrm>
            <a:off x="1054659" y="1613647"/>
            <a:ext cx="21106093" cy="11446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89998" tIns="89998" rIns="89998" bIns="89998">
            <a:spAutoFit/>
          </a:bodyPr>
          <a:lstStyle/>
          <a:p>
            <a:pPr indent="571500">
              <a:spcAft>
                <a:spcPts val="1200"/>
              </a:spcAft>
              <a:buSzPct val="100000"/>
              <a:buFont typeface="Arial"/>
              <a:buChar char="•"/>
              <a:defRPr sz="1600" b="1"/>
            </a:pPr>
            <a:r>
              <a:rPr sz="4000" dirty="0">
                <a:latin typeface="Oswald" pitchFamily="2" charset="77"/>
              </a:rPr>
              <a:t>You will also be responsible for preparing a </a:t>
            </a:r>
            <a:r>
              <a:rPr sz="4000" u="sng" dirty="0">
                <a:latin typeface="Oswald" pitchFamily="2" charset="77"/>
              </a:rPr>
              <a:t>10 minute presentation.</a:t>
            </a:r>
            <a:endParaRPr lang="en-US" sz="4000" dirty="0">
              <a:latin typeface="Oswald" pitchFamily="2" charset="77"/>
            </a:endParaRPr>
          </a:p>
          <a:p>
            <a:pPr indent="571500">
              <a:spcAft>
                <a:spcPts val="1200"/>
              </a:spcAft>
              <a:buSzPct val="100000"/>
              <a:buFont typeface="Arial"/>
              <a:buChar char="•"/>
              <a:defRPr sz="1600" b="1" u="sng"/>
            </a:pPr>
            <a:r>
              <a:rPr sz="4000" dirty="0">
                <a:latin typeface="Oswald" pitchFamily="2" charset="77"/>
              </a:rPr>
              <a:t>This will be a formal presentation. </a:t>
            </a:r>
          </a:p>
          <a:p>
            <a:pPr indent="571500">
              <a:spcAft>
                <a:spcPts val="1200"/>
              </a:spcAft>
              <a:buSzPct val="100000"/>
              <a:buFont typeface="Arial"/>
              <a:buChar char="•"/>
              <a:defRPr sz="1600" b="1"/>
            </a:pPr>
            <a:r>
              <a:rPr sz="4000" dirty="0">
                <a:latin typeface="Oswald" pitchFamily="2" charset="77"/>
              </a:rPr>
              <a:t>One in which you explain in detail:</a:t>
            </a:r>
          </a:p>
          <a:p>
            <a:pPr marL="2017713" lvl="5" indent="-6350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Oswald" pitchFamily="2" charset="77"/>
              </a:rPr>
              <a:t>The questions you and your group found interesting, and what motivated you to answer them</a:t>
            </a:r>
          </a:p>
          <a:p>
            <a:pPr marL="2017713" lvl="4" indent="-6350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Oswald" pitchFamily="2" charset="77"/>
              </a:rPr>
              <a:t>Where and how you found the data you used to answer these questions</a:t>
            </a:r>
          </a:p>
          <a:p>
            <a:pPr marL="2017713" lvl="4" indent="-6350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Oswald" pitchFamily="2" charset="77"/>
              </a:rPr>
              <a:t>The data exploration and cleanup process (accompanied by your </a:t>
            </a:r>
            <a:r>
              <a:rPr lang="en-US" sz="4000" dirty="0" err="1">
                <a:latin typeface="Oswald" pitchFamily="2" charset="77"/>
              </a:rPr>
              <a:t>Jupyter</a:t>
            </a:r>
            <a:r>
              <a:rPr lang="en-US" sz="4000" dirty="0">
                <a:latin typeface="Oswald" pitchFamily="2" charset="77"/>
              </a:rPr>
              <a:t> Notebook)</a:t>
            </a:r>
          </a:p>
          <a:p>
            <a:pPr marL="2017713" lvl="4" indent="-6350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Oswald" pitchFamily="2" charset="77"/>
              </a:rPr>
              <a:t>The analysis process (accompanied by your </a:t>
            </a:r>
            <a:r>
              <a:rPr lang="en-US" sz="4000" dirty="0" err="1">
                <a:latin typeface="Oswald" pitchFamily="2" charset="77"/>
              </a:rPr>
              <a:t>Jupyter</a:t>
            </a:r>
            <a:r>
              <a:rPr lang="en-US" sz="4000" dirty="0">
                <a:latin typeface="Oswald" pitchFamily="2" charset="77"/>
              </a:rPr>
              <a:t> Notebook)</a:t>
            </a:r>
          </a:p>
          <a:p>
            <a:pPr marL="2017713" lvl="4" indent="-6350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Oswald" pitchFamily="2" charset="77"/>
              </a:rPr>
              <a:t>Your conclusions. This should include a numerical summary as well as visualizations of that summary</a:t>
            </a:r>
          </a:p>
          <a:p>
            <a:pPr marL="2017713" lvl="4" indent="-6350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Oswald" pitchFamily="2" charset="77"/>
              </a:rPr>
              <a:t>Discuss the implications of your findings. This is where you get to have an open-ended discussion about what your findings "mean</a:t>
            </a:r>
          </a:p>
          <a:p>
            <a:pPr marL="2017713" lvl="4" indent="-6350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Oswald" pitchFamily="2" charset="77"/>
              </a:rPr>
              <a:t>Q&amp;A session to follow your presentation</a:t>
            </a:r>
          </a:p>
          <a:p>
            <a:pPr marL="571500" lvl="3" indent="-571500">
              <a:buFont typeface="Arial" panose="020B0604020202020204" pitchFamily="34" charset="0"/>
              <a:buChar char="•"/>
            </a:pPr>
            <a:endParaRPr lang="en-US" sz="3200" dirty="0">
              <a:latin typeface="Oswald" pitchFamily="2" charset="77"/>
            </a:endParaRPr>
          </a:p>
        </p:txBody>
      </p:sp>
      <p:sp>
        <p:nvSpPr>
          <p:cNvPr id="4" name="Project Week (Next Week)">
            <a:extLst>
              <a:ext uri="{FF2B5EF4-FFF2-40B4-BE49-F238E27FC236}">
                <a16:creationId xmlns:a16="http://schemas.microsoft.com/office/drawing/2014/main" id="{3D172668-B78A-514C-8CA6-17BEC6888886}"/>
              </a:ext>
            </a:extLst>
          </p:cNvPr>
          <p:cNvSpPr/>
          <p:nvPr/>
        </p:nvSpPr>
        <p:spPr>
          <a:xfrm>
            <a:off x="480920" y="156526"/>
            <a:ext cx="10941050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rIns="91438" anchor="ctr">
            <a:spAutoFit/>
          </a:bodyPr>
          <a:lstStyle>
            <a:lvl1pPr>
              <a:defRPr sz="2400" b="1"/>
            </a:lvl1pPr>
          </a:lstStyle>
          <a:p>
            <a:r>
              <a:rPr lang="en-US" sz="5400" dirty="0">
                <a:solidFill>
                  <a:schemeClr val="bg1"/>
                </a:solidFill>
                <a:latin typeface="Oswald" pitchFamily="2" charset="77"/>
              </a:rPr>
              <a:t>Presentation Requirements</a:t>
            </a:r>
            <a:endParaRPr sz="5400" dirty="0">
              <a:solidFill>
                <a:schemeClr val="bg1"/>
              </a:solidFill>
              <a:latin typeface="Oswa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2430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All presentations will be recorded……"/>
          <p:cNvSpPr/>
          <p:nvPr/>
        </p:nvSpPr>
        <p:spPr>
          <a:xfrm>
            <a:off x="916155" y="1805492"/>
            <a:ext cx="16764000" cy="3813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9998" tIns="89998" rIns="89998" bIns="89998">
            <a:spAutoFit/>
          </a:bodyPr>
          <a:lstStyle/>
          <a:p>
            <a:pPr indent="696913">
              <a:buSzPct val="100000"/>
              <a:buFont typeface="Arial"/>
              <a:buChar char="•"/>
              <a:defRPr sz="3000"/>
            </a:pPr>
            <a:r>
              <a:rPr sz="6000" dirty="0">
                <a:latin typeface="Oswald" pitchFamily="2" charset="77"/>
              </a:rPr>
              <a:t>All presentations will be recorded…</a:t>
            </a:r>
          </a:p>
          <a:p>
            <a:endParaRPr sz="2800" dirty="0">
              <a:latin typeface="Oswald" pitchFamily="2" charset="77"/>
            </a:endParaRPr>
          </a:p>
          <a:p>
            <a:pPr indent="696913">
              <a:buSzPct val="100000"/>
              <a:buFont typeface="Arial"/>
              <a:buChar char="•"/>
              <a:defRPr sz="3000"/>
            </a:pPr>
            <a:r>
              <a:rPr lang="en-US" sz="6000" dirty="0">
                <a:latin typeface="Oswald" pitchFamily="2" charset="77"/>
              </a:rPr>
              <a:t>Treat </a:t>
            </a:r>
            <a:r>
              <a:rPr sz="6000" dirty="0">
                <a:latin typeface="Oswald" pitchFamily="2" charset="77"/>
              </a:rPr>
              <a:t>it seriously! </a:t>
            </a:r>
          </a:p>
          <a:p>
            <a:endParaRPr sz="2800" dirty="0">
              <a:latin typeface="Oswald" pitchFamily="2" charset="77"/>
            </a:endParaRPr>
          </a:p>
          <a:p>
            <a:pPr indent="696913">
              <a:buSzPct val="100000"/>
              <a:buFont typeface="Arial"/>
              <a:buChar char="•"/>
              <a:defRPr sz="3000"/>
            </a:pPr>
            <a:r>
              <a:rPr sz="6000" dirty="0">
                <a:latin typeface="Oswald" pitchFamily="2" charset="77"/>
              </a:rPr>
              <a:t>These can be great portfolio pieces if you invest the time.</a:t>
            </a:r>
          </a:p>
        </p:txBody>
      </p:sp>
      <p:sp>
        <p:nvSpPr>
          <p:cNvPr id="5" name="Project Week (Next Week)">
            <a:extLst>
              <a:ext uri="{FF2B5EF4-FFF2-40B4-BE49-F238E27FC236}">
                <a16:creationId xmlns:a16="http://schemas.microsoft.com/office/drawing/2014/main" id="{996F3C8E-C538-5D49-9CFF-9017ED5A7345}"/>
              </a:ext>
            </a:extLst>
          </p:cNvPr>
          <p:cNvSpPr/>
          <p:nvPr/>
        </p:nvSpPr>
        <p:spPr>
          <a:xfrm>
            <a:off x="480920" y="156526"/>
            <a:ext cx="10941050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rIns="91438" anchor="ctr">
            <a:spAutoFit/>
          </a:bodyPr>
          <a:lstStyle>
            <a:lvl1pPr>
              <a:defRPr sz="2400" b="1"/>
            </a:lvl1pPr>
          </a:lstStyle>
          <a:p>
            <a:r>
              <a:rPr lang="en-US" sz="5400" dirty="0">
                <a:solidFill>
                  <a:schemeClr val="bg1"/>
                </a:solidFill>
                <a:latin typeface="Oswald" pitchFamily="2" charset="77"/>
              </a:rPr>
              <a:t>Be Glam for the Cam(era)</a:t>
            </a:r>
            <a:endParaRPr sz="5400" dirty="0">
              <a:solidFill>
                <a:schemeClr val="bg1"/>
              </a:solidFill>
              <a:latin typeface="Oswa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3365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4"/>
          <p:cNvPicPr preferRelativeResize="0"/>
          <p:nvPr/>
        </p:nvPicPr>
        <p:blipFill rotWithShape="1">
          <a:blip r:embed="rId3">
            <a:alphaModFix/>
          </a:blip>
          <a:srcRect t="22076" b="22075"/>
          <a:stretch/>
        </p:blipFill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/>
          <p:nvPr/>
        </p:nvSpPr>
        <p:spPr>
          <a:xfrm>
            <a:off x="-1" y="0"/>
            <a:ext cx="24377652" cy="13716000"/>
          </a:xfrm>
          <a:prstGeom prst="rect">
            <a:avLst/>
          </a:prstGeom>
          <a:gradFill>
            <a:gsLst>
              <a:gs pos="0">
                <a:srgbClr val="0E6DE5">
                  <a:alpha val="90980"/>
                </a:srgbClr>
              </a:gs>
              <a:gs pos="4000">
                <a:srgbClr val="0E6DE5">
                  <a:alpha val="90980"/>
                </a:srgbClr>
              </a:gs>
              <a:gs pos="100000">
                <a:srgbClr val="14A5FF">
                  <a:alpha val="7764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6367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3015030" y="5734615"/>
            <a:ext cx="18347587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1" dirty="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Suggested Data Sources</a:t>
            </a:r>
            <a:endParaRPr sz="14000" b="1" i="1" dirty="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" name="Google Shape;46;p4"/>
          <p:cNvSpPr txBox="1"/>
          <p:nvPr/>
        </p:nvSpPr>
        <p:spPr>
          <a:xfrm>
            <a:off x="9112759" y="7737306"/>
            <a:ext cx="61521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61550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tick to APIs that do all of the following:…"/>
          <p:cNvSpPr/>
          <p:nvPr/>
        </p:nvSpPr>
        <p:spPr>
          <a:xfrm>
            <a:off x="821576" y="1954307"/>
            <a:ext cx="17526004" cy="886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9998" tIns="89998" rIns="89998" bIns="89998">
            <a:spAutoFit/>
          </a:bodyPr>
          <a:lstStyle/>
          <a:p>
            <a:pPr>
              <a:defRPr sz="3600"/>
            </a:pPr>
            <a:r>
              <a:rPr sz="7200" dirty="0">
                <a:latin typeface="Oswald" pitchFamily="2" charset="77"/>
              </a:rPr>
              <a:t>Stick to </a:t>
            </a:r>
            <a:r>
              <a:rPr lang="en-US" sz="7200" dirty="0">
                <a:latin typeface="Oswald" pitchFamily="2" charset="77"/>
              </a:rPr>
              <a:t>data sources </a:t>
            </a:r>
            <a:r>
              <a:rPr sz="7200" dirty="0">
                <a:latin typeface="Oswald" pitchFamily="2" charset="77"/>
              </a:rPr>
              <a:t>that</a:t>
            </a:r>
            <a:r>
              <a:rPr lang="en-US" sz="7200" dirty="0">
                <a:latin typeface="Oswald" pitchFamily="2" charset="77"/>
              </a:rPr>
              <a:t>:</a:t>
            </a:r>
            <a:endParaRPr sz="7200" dirty="0">
              <a:latin typeface="Oswald" pitchFamily="2" charset="77"/>
            </a:endParaRPr>
          </a:p>
          <a:p>
            <a:endParaRPr sz="2800" dirty="0">
              <a:latin typeface="Oswald" pitchFamily="2" charset="77"/>
            </a:endParaRPr>
          </a:p>
          <a:p>
            <a:pPr marL="928688" lvl="8" indent="681038">
              <a:buSzPct val="100000"/>
              <a:buFont typeface="Arial"/>
              <a:buChar char="•"/>
              <a:defRPr sz="3600"/>
            </a:pPr>
            <a:r>
              <a:rPr lang="en-US" sz="6000" dirty="0">
                <a:latin typeface="Oswald" pitchFamily="2" charset="77"/>
              </a:rPr>
              <a:t>Are sufficiently large</a:t>
            </a:r>
            <a:endParaRPr sz="6000" dirty="0">
              <a:latin typeface="Oswald" pitchFamily="2" charset="77"/>
            </a:endParaRPr>
          </a:p>
          <a:p>
            <a:pPr marL="928688" lvl="2" indent="681038"/>
            <a:endParaRPr sz="2000" dirty="0">
              <a:latin typeface="Oswald" pitchFamily="2" charset="77"/>
            </a:endParaRPr>
          </a:p>
          <a:p>
            <a:pPr marL="928688" lvl="2" indent="681038">
              <a:buSzPct val="100000"/>
              <a:buFont typeface="Arial"/>
              <a:buChar char="•"/>
              <a:defRPr sz="3600"/>
            </a:pPr>
            <a:r>
              <a:rPr lang="en-US" sz="6000" dirty="0">
                <a:latin typeface="Oswald" pitchFamily="2" charset="77"/>
              </a:rPr>
              <a:t>Have a consistent format</a:t>
            </a:r>
            <a:endParaRPr sz="6000" dirty="0">
              <a:latin typeface="Oswald" pitchFamily="2" charset="77"/>
            </a:endParaRPr>
          </a:p>
          <a:p>
            <a:pPr marL="928688" lvl="2" indent="681038"/>
            <a:endParaRPr sz="2000" dirty="0">
              <a:latin typeface="Oswald" pitchFamily="2" charset="77"/>
            </a:endParaRPr>
          </a:p>
          <a:p>
            <a:pPr marL="928688" lvl="2" indent="681038">
              <a:buSzPct val="100000"/>
              <a:buFont typeface="Arial"/>
              <a:buChar char="•"/>
              <a:defRPr sz="3600"/>
            </a:pPr>
            <a:r>
              <a:rPr lang="en-US" sz="6000" dirty="0">
                <a:latin typeface="Oswald" pitchFamily="2" charset="77"/>
              </a:rPr>
              <a:t>Ideally contain more data than needed </a:t>
            </a:r>
            <a:endParaRPr sz="6000" dirty="0">
              <a:latin typeface="Oswald" pitchFamily="2" charset="77"/>
            </a:endParaRPr>
          </a:p>
          <a:p>
            <a:pPr marL="928688" lvl="2" indent="681038"/>
            <a:endParaRPr sz="2000" dirty="0">
              <a:latin typeface="Oswald" pitchFamily="2" charset="77"/>
            </a:endParaRPr>
          </a:p>
          <a:p>
            <a:pPr marL="928688" lvl="2" indent="681038">
              <a:buSzPct val="100000"/>
              <a:buFont typeface="Arial"/>
              <a:buChar char="•"/>
              <a:defRPr sz="3600"/>
            </a:pPr>
            <a:r>
              <a:rPr lang="en-US" sz="6000" dirty="0">
                <a:latin typeface="Oswald" pitchFamily="2" charset="77"/>
              </a:rPr>
              <a:t>Are well-documented</a:t>
            </a:r>
          </a:p>
          <a:p>
            <a:pPr>
              <a:buSzPct val="100000"/>
              <a:defRPr sz="3600"/>
            </a:pPr>
            <a:endParaRPr lang="en-US" sz="7200" dirty="0">
              <a:latin typeface="Oswald" pitchFamily="2" charset="77"/>
            </a:endParaRPr>
          </a:p>
          <a:p>
            <a:pPr>
              <a:buSzPct val="100000"/>
              <a:defRPr sz="3600"/>
            </a:pPr>
            <a:r>
              <a:rPr lang="en-US" sz="7200" dirty="0">
                <a:latin typeface="Oswald" pitchFamily="2" charset="77"/>
              </a:rPr>
              <a:t>Feel free to ask your instructors for input!</a:t>
            </a:r>
          </a:p>
        </p:txBody>
      </p:sp>
      <p:sp>
        <p:nvSpPr>
          <p:cNvPr id="4" name="Project Week (Next Week)">
            <a:extLst>
              <a:ext uri="{FF2B5EF4-FFF2-40B4-BE49-F238E27FC236}">
                <a16:creationId xmlns:a16="http://schemas.microsoft.com/office/drawing/2014/main" id="{38ABDBA5-CB1F-4E4C-B116-7007187B652E}"/>
              </a:ext>
            </a:extLst>
          </p:cNvPr>
          <p:cNvSpPr/>
          <p:nvPr/>
        </p:nvSpPr>
        <p:spPr>
          <a:xfrm>
            <a:off x="480920" y="156526"/>
            <a:ext cx="10941050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rIns="91438" anchor="ctr">
            <a:spAutoFit/>
          </a:bodyPr>
          <a:lstStyle>
            <a:lvl1pPr>
              <a:defRPr sz="2400" b="1"/>
            </a:lvl1pPr>
          </a:lstStyle>
          <a:p>
            <a:r>
              <a:rPr lang="en-US" sz="5400" dirty="0">
                <a:solidFill>
                  <a:schemeClr val="bg1"/>
                </a:solidFill>
                <a:latin typeface="Oswald" pitchFamily="2" charset="77"/>
              </a:rPr>
              <a:t>Suggestions for Data Sources</a:t>
            </a:r>
            <a:endParaRPr sz="5400" dirty="0">
              <a:solidFill>
                <a:schemeClr val="bg1"/>
              </a:solidFill>
              <a:latin typeface="Oswa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6048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4"/>
          <p:cNvPicPr preferRelativeResize="0"/>
          <p:nvPr/>
        </p:nvPicPr>
        <p:blipFill rotWithShape="1">
          <a:blip r:embed="rId3">
            <a:alphaModFix/>
          </a:blip>
          <a:srcRect t="22076" b="22075"/>
          <a:stretch/>
        </p:blipFill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/>
          <p:nvPr/>
        </p:nvSpPr>
        <p:spPr>
          <a:xfrm>
            <a:off x="-1" y="0"/>
            <a:ext cx="24377652" cy="13716000"/>
          </a:xfrm>
          <a:prstGeom prst="rect">
            <a:avLst/>
          </a:prstGeom>
          <a:gradFill>
            <a:gsLst>
              <a:gs pos="0">
                <a:srgbClr val="0E6DE5">
                  <a:alpha val="90980"/>
                </a:srgbClr>
              </a:gs>
              <a:gs pos="4000">
                <a:srgbClr val="0E6DE5">
                  <a:alpha val="90980"/>
                </a:srgbClr>
              </a:gs>
              <a:gs pos="100000">
                <a:srgbClr val="14A5FF">
                  <a:alpha val="7764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6367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3323640" y="5734615"/>
            <a:ext cx="17730367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1" dirty="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Example Project Ideas</a:t>
            </a:r>
            <a:endParaRPr sz="14000" b="1" i="1" dirty="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" name="Google Shape;46;p4"/>
          <p:cNvSpPr txBox="1"/>
          <p:nvPr/>
        </p:nvSpPr>
        <p:spPr>
          <a:xfrm>
            <a:off x="9112759" y="7737306"/>
            <a:ext cx="61521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56941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Users type in the name of their favorite sporting team.…"/>
          <p:cNvSpPr/>
          <p:nvPr/>
        </p:nvSpPr>
        <p:spPr>
          <a:xfrm>
            <a:off x="1072588" y="2779057"/>
            <a:ext cx="20801293" cy="8368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89998" tIns="89998" rIns="89998" bIns="89998">
            <a:spAutoFit/>
          </a:bodyPr>
          <a:lstStyle/>
          <a:p>
            <a:pPr marL="696913" indent="-679450">
              <a:buSzPct val="100000"/>
              <a:buFont typeface="Arial"/>
              <a:buChar char="•"/>
              <a:defRPr sz="3000"/>
            </a:pPr>
            <a:r>
              <a:rPr lang="en-US" sz="6000" dirty="0">
                <a:latin typeface="Oswald" pitchFamily="2" charset="77"/>
              </a:rPr>
              <a:t>Use aggregate crime data from different police precincts in a city to uncover patterns in criminal activity.</a:t>
            </a:r>
          </a:p>
          <a:p>
            <a:pPr indent="696913">
              <a:buSzPct val="100000"/>
              <a:buFont typeface="Arial"/>
              <a:buChar char="•"/>
              <a:defRPr sz="3000"/>
            </a:pPr>
            <a:endParaRPr lang="en-US" sz="2800" dirty="0">
              <a:latin typeface="Oswald" pitchFamily="2" charset="77"/>
            </a:endParaRPr>
          </a:p>
          <a:p>
            <a:pPr indent="696913">
              <a:buSzPct val="100000"/>
              <a:buFont typeface="Arial"/>
              <a:buChar char="•"/>
              <a:defRPr sz="3000"/>
            </a:pPr>
            <a:endParaRPr sz="2800" dirty="0">
              <a:latin typeface="Oswald" pitchFamily="2" charset="77"/>
            </a:endParaRPr>
          </a:p>
          <a:p>
            <a:pPr marL="696913" indent="-679450">
              <a:buSzPct val="100000"/>
              <a:buFont typeface="Arial"/>
              <a:buChar char="•"/>
              <a:defRPr sz="3000"/>
            </a:pPr>
            <a:r>
              <a:rPr lang="en-US" sz="6000" dirty="0">
                <a:solidFill>
                  <a:srgbClr val="FF0000"/>
                </a:solidFill>
                <a:latin typeface="Oswald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Most crime in NYC takes place in the summer</a:t>
            </a:r>
            <a:r>
              <a:rPr lang="en-US" sz="6000" dirty="0">
                <a:latin typeface="Oswald" pitchFamily="2" charset="77"/>
              </a:rPr>
              <a:t>. Can you uncover similar patterns in your city of choosing?</a:t>
            </a:r>
            <a:endParaRPr sz="6000" dirty="0">
              <a:latin typeface="Oswald" pitchFamily="2" charset="77"/>
            </a:endParaRPr>
          </a:p>
          <a:p>
            <a:pPr indent="696913"/>
            <a:endParaRPr lang="en-US" sz="2800" dirty="0">
              <a:latin typeface="Oswald" pitchFamily="2" charset="77"/>
            </a:endParaRPr>
          </a:p>
          <a:p>
            <a:pPr indent="696913"/>
            <a:endParaRPr sz="2800" dirty="0">
              <a:latin typeface="Oswald" pitchFamily="2" charset="77"/>
            </a:endParaRPr>
          </a:p>
          <a:p>
            <a:pPr marL="696913" indent="-679450">
              <a:buSzPct val="100000"/>
              <a:buFont typeface="Arial"/>
              <a:buChar char="•"/>
              <a:defRPr sz="3000"/>
            </a:pPr>
            <a:r>
              <a:rPr lang="en-US" sz="6000" dirty="0">
                <a:latin typeface="Oswald" pitchFamily="2" charset="77"/>
              </a:rPr>
              <a:t>What do your results suggest about how police should plan their patrols? About how best to distribute law enforcement resources over the calendar year?</a:t>
            </a:r>
            <a:endParaRPr sz="6000" dirty="0">
              <a:latin typeface="Oswald" pitchFamily="2" charset="77"/>
            </a:endParaRPr>
          </a:p>
        </p:txBody>
      </p:sp>
      <p:sp>
        <p:nvSpPr>
          <p:cNvPr id="4" name="Project Week (Next Week)">
            <a:extLst>
              <a:ext uri="{FF2B5EF4-FFF2-40B4-BE49-F238E27FC236}">
                <a16:creationId xmlns:a16="http://schemas.microsoft.com/office/drawing/2014/main" id="{62B38586-020C-0947-B394-7A85F0DE8857}"/>
              </a:ext>
            </a:extLst>
          </p:cNvPr>
          <p:cNvSpPr/>
          <p:nvPr/>
        </p:nvSpPr>
        <p:spPr>
          <a:xfrm>
            <a:off x="480920" y="156526"/>
            <a:ext cx="10941050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rIns="91438" anchor="ctr">
            <a:spAutoFit/>
          </a:bodyPr>
          <a:lstStyle>
            <a:lvl1pPr>
              <a:defRPr sz="2400" b="1"/>
            </a:lvl1pPr>
          </a:lstStyle>
          <a:p>
            <a:r>
              <a:rPr lang="en-US" sz="5400" dirty="0">
                <a:solidFill>
                  <a:schemeClr val="bg1"/>
                </a:solidFill>
                <a:latin typeface="Oswald" pitchFamily="2" charset="77"/>
              </a:rPr>
              <a:t>Private Investigator</a:t>
            </a:r>
            <a:endParaRPr sz="5400" dirty="0">
              <a:solidFill>
                <a:schemeClr val="bg1"/>
              </a:solidFill>
              <a:latin typeface="Oswa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3117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roject Week (Next Week)"/>
          <p:cNvSpPr/>
          <p:nvPr/>
        </p:nvSpPr>
        <p:spPr>
          <a:xfrm>
            <a:off x="480920" y="156526"/>
            <a:ext cx="10941050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rIns="91438" anchor="ctr">
            <a:spAutoFit/>
          </a:bodyPr>
          <a:lstStyle>
            <a:lvl1pPr>
              <a:defRPr sz="2400" b="1"/>
            </a:lvl1pPr>
          </a:lstStyle>
          <a:p>
            <a:r>
              <a:rPr lang="en-US" sz="5400" dirty="0">
                <a:solidFill>
                  <a:schemeClr val="bg1"/>
                </a:solidFill>
                <a:latin typeface="Oswald" pitchFamily="2" charset="77"/>
              </a:rPr>
              <a:t>Objectives</a:t>
            </a:r>
            <a:endParaRPr sz="5400" dirty="0">
              <a:solidFill>
                <a:schemeClr val="bg1"/>
              </a:solidFill>
              <a:latin typeface="Oswald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59B684-49AD-3C4C-ABFB-96C513B74584}"/>
              </a:ext>
            </a:extLst>
          </p:cNvPr>
          <p:cNvSpPr txBox="1"/>
          <p:nvPr/>
        </p:nvSpPr>
        <p:spPr>
          <a:xfrm>
            <a:off x="2036751" y="2125980"/>
            <a:ext cx="7829387" cy="685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Oswald" pitchFamily="2" charset="77"/>
              </a:rPr>
              <a:t>Git review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Oswald" pitchFamily="2" charset="77"/>
              </a:rPr>
              <a:t>Project details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Oswald" pitchFamily="2" charset="77"/>
              </a:rPr>
              <a:t>Split into teams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Oswald" pitchFamily="2" charset="77"/>
              </a:rPr>
              <a:t>Setup team repo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Oswald" pitchFamily="2" charset="77"/>
              </a:rPr>
              <a:t>Define project proposals</a:t>
            </a:r>
          </a:p>
        </p:txBody>
      </p:sp>
    </p:spTree>
    <p:extLst>
      <p:ext uri="{BB962C8B-B14F-4D97-AF65-F5344CB8AC3E}">
        <p14:creationId xmlns:p14="http://schemas.microsoft.com/office/powerpoint/2010/main" val="356554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Use the Unofficial UN Data API to search a user specified country’s health records.…"/>
          <p:cNvSpPr/>
          <p:nvPr/>
        </p:nvSpPr>
        <p:spPr>
          <a:xfrm>
            <a:off x="1162236" y="2689411"/>
            <a:ext cx="21894987" cy="879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89998" tIns="89998" rIns="89998" bIns="89998">
            <a:spAutoFit/>
          </a:bodyPr>
          <a:lstStyle/>
          <a:p>
            <a:pPr marL="642938" indent="-625475">
              <a:buSzPct val="100000"/>
              <a:buFont typeface="Arial"/>
              <a:buChar char="•"/>
              <a:defRPr sz="2800"/>
            </a:pPr>
            <a:r>
              <a:rPr lang="en-US" sz="5600" dirty="0">
                <a:latin typeface="Oswald" pitchFamily="2" charset="77"/>
              </a:rPr>
              <a:t>Do people use Uber more during subzero temperatures or scorching heat?</a:t>
            </a:r>
          </a:p>
          <a:p>
            <a:pPr marL="642938" indent="-625475">
              <a:buSzPct val="100000"/>
              <a:buFont typeface="Arial"/>
              <a:buChar char="•"/>
              <a:defRPr sz="2800"/>
            </a:pPr>
            <a:endParaRPr lang="en-US" sz="2800" dirty="0">
              <a:latin typeface="Oswald" pitchFamily="2" charset="77"/>
            </a:endParaRPr>
          </a:p>
          <a:p>
            <a:pPr marL="642938" indent="-625475">
              <a:buSzPct val="100000"/>
              <a:buFont typeface="Arial"/>
              <a:buChar char="•"/>
              <a:defRPr sz="2800"/>
            </a:pPr>
            <a:endParaRPr sz="2800" dirty="0">
              <a:latin typeface="Oswald" pitchFamily="2" charset="77"/>
            </a:endParaRPr>
          </a:p>
          <a:p>
            <a:pPr marL="642938" indent="-625475">
              <a:buSzPct val="100000"/>
              <a:buFont typeface="Arial"/>
              <a:buChar char="•"/>
              <a:defRPr sz="2800"/>
            </a:pPr>
            <a:r>
              <a:rPr lang="en-US" sz="5600" dirty="0">
                <a:latin typeface="Oswald" pitchFamily="2" charset="77"/>
              </a:rPr>
              <a:t>Using </a:t>
            </a:r>
            <a:r>
              <a:rPr lang="en-US" sz="5600" dirty="0">
                <a:latin typeface="Oswald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Uber ride data from Kaggle</a:t>
            </a:r>
            <a:r>
              <a:rPr lang="en-US" sz="5600" dirty="0">
                <a:latin typeface="Oswald" pitchFamily="2" charset="77"/>
              </a:rPr>
              <a:t> and data from a weather API, find out if people take Uber more during summer and winter; and if there are relationships between daily temperature and ride frequency.</a:t>
            </a:r>
          </a:p>
          <a:p>
            <a:pPr marL="642938" indent="-625475">
              <a:buSzPct val="100000"/>
              <a:buFont typeface="Arial"/>
              <a:buChar char="•"/>
              <a:defRPr sz="2800"/>
            </a:pPr>
            <a:endParaRPr lang="en-US" sz="2800" dirty="0">
              <a:latin typeface="Oswald" pitchFamily="2" charset="77"/>
            </a:endParaRPr>
          </a:p>
          <a:p>
            <a:pPr marL="642938" indent="-625475">
              <a:buSzPct val="100000"/>
              <a:buFont typeface="Arial"/>
              <a:buChar char="•"/>
              <a:defRPr sz="2800"/>
            </a:pPr>
            <a:endParaRPr sz="2800" dirty="0">
              <a:latin typeface="Oswald" pitchFamily="2" charset="77"/>
            </a:endParaRPr>
          </a:p>
          <a:p>
            <a:pPr marL="642938" indent="-625475">
              <a:buSzPct val="100000"/>
              <a:buFont typeface="Arial"/>
              <a:buChar char="•"/>
              <a:defRPr sz="2800"/>
            </a:pPr>
            <a:r>
              <a:rPr lang="en-US" sz="5600" dirty="0">
                <a:latin typeface="Oswald" pitchFamily="2" charset="77"/>
              </a:rPr>
              <a:t>What do the results tell you about surge pricing strategies and commuter habits?</a:t>
            </a:r>
          </a:p>
          <a:p>
            <a:pPr indent="696913">
              <a:buSzPct val="100000"/>
              <a:buFont typeface="Arial"/>
              <a:buChar char="•"/>
              <a:defRPr sz="2800"/>
            </a:pPr>
            <a:endParaRPr lang="en-US" sz="2800" dirty="0">
              <a:latin typeface="Oswald" pitchFamily="2" charset="77"/>
            </a:endParaRPr>
          </a:p>
          <a:p>
            <a:pPr indent="696913">
              <a:buSzPct val="100000"/>
              <a:buFont typeface="Arial"/>
              <a:buChar char="•"/>
              <a:defRPr sz="2800"/>
            </a:pPr>
            <a:endParaRPr lang="en-US" sz="2800" dirty="0">
              <a:latin typeface="Oswald" pitchFamily="2" charset="77"/>
            </a:endParaRPr>
          </a:p>
          <a:p>
            <a:pPr marL="642938" indent="-625475">
              <a:buSzPct val="100000"/>
              <a:buFont typeface="Arial"/>
              <a:buChar char="•"/>
              <a:defRPr sz="2800"/>
            </a:pPr>
            <a:r>
              <a:rPr lang="en-US" sz="5600" dirty="0">
                <a:latin typeface="Oswald" pitchFamily="2" charset="77"/>
              </a:rPr>
              <a:t>Are there any ethical concerns with surge pricing during extreme weather? Or is it just a business capitalizing on demand?</a:t>
            </a:r>
            <a:endParaRPr sz="5600" dirty="0">
              <a:latin typeface="Oswald" pitchFamily="2" charset="77"/>
            </a:endParaRPr>
          </a:p>
        </p:txBody>
      </p:sp>
      <p:sp>
        <p:nvSpPr>
          <p:cNvPr id="4" name="Project Week (Next Week)">
            <a:extLst>
              <a:ext uri="{FF2B5EF4-FFF2-40B4-BE49-F238E27FC236}">
                <a16:creationId xmlns:a16="http://schemas.microsoft.com/office/drawing/2014/main" id="{813EF48C-BB5F-1A44-AC2D-AC9071C09E7B}"/>
              </a:ext>
            </a:extLst>
          </p:cNvPr>
          <p:cNvSpPr/>
          <p:nvPr/>
        </p:nvSpPr>
        <p:spPr>
          <a:xfrm>
            <a:off x="480920" y="156526"/>
            <a:ext cx="10941050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rIns="91438" anchor="ctr">
            <a:spAutoFit/>
          </a:bodyPr>
          <a:lstStyle>
            <a:lvl1pPr>
              <a:defRPr sz="2400" b="1"/>
            </a:lvl1pPr>
          </a:lstStyle>
          <a:p>
            <a:r>
              <a:rPr lang="en-US" sz="5400" dirty="0">
                <a:solidFill>
                  <a:schemeClr val="bg1"/>
                </a:solidFill>
                <a:latin typeface="Oswald" pitchFamily="2" charset="77"/>
              </a:rPr>
              <a:t>Uber Rides &amp; Weather</a:t>
            </a:r>
            <a:endParaRPr sz="5400" dirty="0">
              <a:solidFill>
                <a:schemeClr val="bg1"/>
              </a:solidFill>
              <a:latin typeface="Oswa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594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Use the Face++ API…"/>
          <p:cNvSpPr/>
          <p:nvPr/>
        </p:nvSpPr>
        <p:spPr>
          <a:xfrm>
            <a:off x="1287741" y="2599765"/>
            <a:ext cx="19779317" cy="7937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89998" tIns="89998" rIns="89998" bIns="89998">
            <a:spAutoFit/>
          </a:bodyPr>
          <a:lstStyle/>
          <a:p>
            <a:pPr marL="696913" indent="-696913">
              <a:buSzPct val="100000"/>
              <a:buFont typeface="Arial"/>
              <a:buChar char="•"/>
              <a:defRPr sz="2800"/>
            </a:pPr>
            <a:r>
              <a:rPr lang="en-US" sz="5600" dirty="0">
                <a:latin typeface="Oswald" pitchFamily="2" charset="77"/>
              </a:rPr>
              <a:t>Bullying and violent crime seem like they should be related. Can we find a correlation between frequency of bullying rates of violent crime?</a:t>
            </a:r>
            <a:endParaRPr sz="5600" dirty="0">
              <a:latin typeface="Oswald" pitchFamily="2" charset="77"/>
            </a:endParaRPr>
          </a:p>
          <a:p>
            <a:pPr marL="696913" indent="-696913"/>
            <a:endParaRPr lang="en-US" sz="2800" dirty="0">
              <a:latin typeface="Oswald" pitchFamily="2" charset="77"/>
            </a:endParaRPr>
          </a:p>
          <a:p>
            <a:pPr marL="696913" indent="-696913"/>
            <a:endParaRPr lang="en-US" sz="2800" dirty="0">
              <a:latin typeface="Oswald" pitchFamily="2" charset="77"/>
            </a:endParaRPr>
          </a:p>
          <a:p>
            <a:pPr marL="696913" indent="-696913">
              <a:buSzPct val="100000"/>
              <a:buFont typeface="Arial"/>
              <a:buChar char="•"/>
              <a:defRPr sz="2800"/>
            </a:pPr>
            <a:r>
              <a:rPr lang="en-US" sz="5600" dirty="0">
                <a:latin typeface="Oswald" pitchFamily="2" charset="77"/>
              </a:rPr>
              <a:t>Using </a:t>
            </a:r>
            <a:r>
              <a:rPr lang="en-US" sz="5600" dirty="0" err="1">
                <a:latin typeface="Oswald" pitchFamily="2" charset="77"/>
              </a:rPr>
              <a:t>Data.gov’s</a:t>
            </a:r>
            <a:r>
              <a:rPr lang="en-US" sz="5600" dirty="0">
                <a:latin typeface="Oswald" pitchFamily="2" charset="77"/>
              </a:rPr>
              <a:t> </a:t>
            </a:r>
            <a:r>
              <a:rPr lang="en-US" sz="5600" dirty="0">
                <a:latin typeface="Oswald" pitchFamily="2" charset="77"/>
                <a:hlinkClick r:id="rId2"/>
              </a:rPr>
              <a:t>data on bullying</a:t>
            </a:r>
            <a:r>
              <a:rPr lang="en-US" sz="5600" dirty="0">
                <a:latin typeface="Oswald" pitchFamily="2" charset="77"/>
              </a:rPr>
              <a:t> and data from police districts of your choosing, investigate relationships between bullying and violent crime frequency and location (zip code, city, etc.)</a:t>
            </a:r>
          </a:p>
          <a:p>
            <a:pPr marL="696913" indent="-696913">
              <a:buSzPct val="100000"/>
              <a:buFont typeface="Arial"/>
              <a:buChar char="•"/>
              <a:defRPr sz="2800"/>
            </a:pPr>
            <a:endParaRPr lang="en-US" sz="2800" dirty="0">
              <a:latin typeface="Oswald" pitchFamily="2" charset="77"/>
            </a:endParaRPr>
          </a:p>
          <a:p>
            <a:pPr marL="696913" indent="-696913">
              <a:buSzPct val="100000"/>
              <a:buFont typeface="Arial"/>
              <a:buChar char="•"/>
              <a:defRPr sz="2800"/>
            </a:pPr>
            <a:endParaRPr sz="2800" dirty="0">
              <a:latin typeface="Oswald" pitchFamily="2" charset="77"/>
            </a:endParaRPr>
          </a:p>
          <a:p>
            <a:pPr marL="696913" indent="-696913">
              <a:buSzPct val="100000"/>
              <a:buFont typeface="Arial"/>
              <a:buChar char="•"/>
              <a:defRPr sz="2800"/>
            </a:pPr>
            <a:r>
              <a:rPr lang="en-US" sz="5600" dirty="0">
                <a:latin typeface="Oswald" pitchFamily="2" charset="77"/>
              </a:rPr>
              <a:t>Do these two activities track each other? What do the results suggest about society and public policy?</a:t>
            </a:r>
            <a:endParaRPr sz="5600" dirty="0">
              <a:latin typeface="Oswald" pitchFamily="2" charset="77"/>
            </a:endParaRPr>
          </a:p>
        </p:txBody>
      </p:sp>
      <p:sp>
        <p:nvSpPr>
          <p:cNvPr id="4" name="Project Week (Next Week)">
            <a:extLst>
              <a:ext uri="{FF2B5EF4-FFF2-40B4-BE49-F238E27FC236}">
                <a16:creationId xmlns:a16="http://schemas.microsoft.com/office/drawing/2014/main" id="{2EEAFC5E-17DC-B848-A3FD-EDC1FE04C8E6}"/>
              </a:ext>
            </a:extLst>
          </p:cNvPr>
          <p:cNvSpPr/>
          <p:nvPr/>
        </p:nvSpPr>
        <p:spPr>
          <a:xfrm>
            <a:off x="480920" y="156526"/>
            <a:ext cx="10941050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rIns="91438" anchor="ctr">
            <a:spAutoFit/>
          </a:bodyPr>
          <a:lstStyle>
            <a:lvl1pPr>
              <a:defRPr sz="2400" b="1"/>
            </a:lvl1pPr>
          </a:lstStyle>
          <a:p>
            <a:r>
              <a:rPr lang="en-US" sz="5400" dirty="0">
                <a:solidFill>
                  <a:schemeClr val="bg1"/>
                </a:solidFill>
                <a:latin typeface="Oswald" pitchFamily="2" charset="77"/>
              </a:rPr>
              <a:t>Bullying &amp; Crime Rates</a:t>
            </a:r>
            <a:endParaRPr sz="5400" dirty="0">
              <a:solidFill>
                <a:schemeClr val="bg1"/>
              </a:solidFill>
              <a:latin typeface="Oswa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30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4"/>
          <p:cNvPicPr preferRelativeResize="0"/>
          <p:nvPr/>
        </p:nvPicPr>
        <p:blipFill rotWithShape="1">
          <a:blip r:embed="rId3">
            <a:alphaModFix/>
          </a:blip>
          <a:srcRect t="22076" b="22075"/>
          <a:stretch/>
        </p:blipFill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/>
          <p:nvPr/>
        </p:nvSpPr>
        <p:spPr>
          <a:xfrm>
            <a:off x="-1" y="0"/>
            <a:ext cx="24377652" cy="13716000"/>
          </a:xfrm>
          <a:prstGeom prst="rect">
            <a:avLst/>
          </a:prstGeom>
          <a:gradFill>
            <a:gsLst>
              <a:gs pos="0">
                <a:srgbClr val="0E6DE5">
                  <a:alpha val="90980"/>
                </a:srgbClr>
              </a:gs>
              <a:gs pos="4000">
                <a:srgbClr val="0E6DE5">
                  <a:alpha val="90980"/>
                </a:srgbClr>
              </a:gs>
              <a:gs pos="100000">
                <a:srgbClr val="14A5FF">
                  <a:alpha val="7764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6367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6318353" y="5607767"/>
            <a:ext cx="11785599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1" dirty="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Today’s Focus</a:t>
            </a:r>
            <a:endParaRPr sz="14000" b="1" i="1" dirty="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" name="Google Shape;46;p4"/>
          <p:cNvSpPr txBox="1"/>
          <p:nvPr/>
        </p:nvSpPr>
        <p:spPr>
          <a:xfrm>
            <a:off x="9112759" y="7737306"/>
            <a:ext cx="61521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71900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Brainstorm possible ideas…"/>
          <p:cNvSpPr/>
          <p:nvPr/>
        </p:nvSpPr>
        <p:spPr>
          <a:xfrm>
            <a:off x="947085" y="1703294"/>
            <a:ext cx="17459326" cy="10584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9998" tIns="89998" rIns="89998" bIns="89998">
            <a:spAutoFit/>
          </a:bodyPr>
          <a:lstStyle/>
          <a:p>
            <a:pPr marL="696913" indent="-696913">
              <a:buSzPct val="100000"/>
              <a:buFont typeface="Arial"/>
              <a:buChar char="•"/>
              <a:defRPr sz="1600" b="1"/>
            </a:pPr>
            <a:r>
              <a:rPr sz="4000" dirty="0">
                <a:latin typeface="Oswald" pitchFamily="2" charset="77"/>
              </a:rPr>
              <a:t>Brainstorm possible ideas </a:t>
            </a:r>
          </a:p>
          <a:p>
            <a:pPr marL="696913" indent="-696913">
              <a:buSzPct val="100000"/>
              <a:buFont typeface="Arial"/>
              <a:buChar char="•"/>
              <a:defRPr sz="1600" b="1"/>
            </a:pPr>
            <a:r>
              <a:rPr sz="4000" dirty="0">
                <a:latin typeface="Oswald" pitchFamily="2" charset="77"/>
              </a:rPr>
              <a:t>Begin </a:t>
            </a:r>
            <a:r>
              <a:rPr lang="en-US" sz="4000" dirty="0">
                <a:latin typeface="Oswald" pitchFamily="2" charset="77"/>
              </a:rPr>
              <a:t>Data</a:t>
            </a:r>
            <a:r>
              <a:rPr sz="4000" dirty="0">
                <a:latin typeface="Oswald" pitchFamily="2" charset="77"/>
              </a:rPr>
              <a:t> Research</a:t>
            </a:r>
          </a:p>
          <a:p>
            <a:pPr marL="696913" indent="-696913">
              <a:buSzPct val="100000"/>
              <a:buFont typeface="Arial"/>
              <a:buChar char="•"/>
              <a:defRPr sz="1600" b="1"/>
            </a:pPr>
            <a:r>
              <a:rPr lang="en-US" sz="4000" dirty="0">
                <a:latin typeface="Oswald" pitchFamily="2" charset="77"/>
              </a:rPr>
              <a:t>Write a description of the scope of your research</a:t>
            </a:r>
            <a:endParaRPr sz="4000" dirty="0">
              <a:latin typeface="Oswald" pitchFamily="2" charset="77"/>
            </a:endParaRPr>
          </a:p>
          <a:p>
            <a:pPr marL="696913" indent="-696913"/>
            <a:endParaRPr lang="en-US" sz="4000" dirty="0">
              <a:latin typeface="Oswald" pitchFamily="2" charset="77"/>
            </a:endParaRPr>
          </a:p>
          <a:p>
            <a:pPr marL="696913" indent="-696913"/>
            <a:endParaRPr sz="4000" dirty="0">
              <a:latin typeface="Oswald" pitchFamily="2" charset="77"/>
            </a:endParaRPr>
          </a:p>
          <a:p>
            <a:pPr marL="696913" indent="-696913">
              <a:buSzPct val="100000"/>
              <a:buFont typeface="Arial"/>
              <a:buChar char="•"/>
              <a:defRPr sz="1600" b="1" u="sng"/>
            </a:pPr>
            <a:r>
              <a:rPr sz="4000" dirty="0">
                <a:latin typeface="Oswald" pitchFamily="2" charset="77"/>
              </a:rPr>
              <a:t>Create a short 1 page proposal listing out each of the following:</a:t>
            </a:r>
          </a:p>
          <a:p>
            <a:pPr marL="696913" indent="-696913"/>
            <a:endParaRPr sz="4000" dirty="0">
              <a:latin typeface="Oswald" pitchFamily="2" charset="77"/>
            </a:endParaRPr>
          </a:p>
          <a:p>
            <a:pPr marL="2074863" lvl="2" indent="-858838">
              <a:buSzPct val="100000"/>
              <a:buFont typeface="Courier New"/>
              <a:buChar char="o"/>
              <a:defRPr sz="1600" b="1"/>
            </a:pPr>
            <a:r>
              <a:rPr sz="4000" dirty="0">
                <a:latin typeface="Oswald" pitchFamily="2" charset="77"/>
              </a:rPr>
              <a:t>Project Title </a:t>
            </a:r>
          </a:p>
          <a:p>
            <a:pPr marL="2074863" lvl="1" indent="-858838"/>
            <a:endParaRPr sz="2000" dirty="0">
              <a:latin typeface="Oswald" pitchFamily="2" charset="77"/>
            </a:endParaRPr>
          </a:p>
          <a:p>
            <a:pPr marL="2074863" lvl="2" indent="-858838">
              <a:buSzPct val="100000"/>
              <a:buFont typeface="Courier New"/>
              <a:buChar char="o"/>
              <a:defRPr sz="1600" b="1"/>
            </a:pPr>
            <a:r>
              <a:rPr sz="4000" dirty="0">
                <a:latin typeface="Oswald" pitchFamily="2" charset="77"/>
              </a:rPr>
              <a:t>Team Members</a:t>
            </a:r>
          </a:p>
          <a:p>
            <a:pPr marL="2074863" lvl="1" indent="-858838"/>
            <a:endParaRPr sz="2000" dirty="0">
              <a:latin typeface="Oswald" pitchFamily="2" charset="77"/>
            </a:endParaRPr>
          </a:p>
          <a:p>
            <a:pPr marL="2074863" lvl="2" indent="-858838">
              <a:buSzPct val="100000"/>
              <a:buFont typeface="Courier New"/>
              <a:buChar char="o"/>
              <a:defRPr sz="1600" b="1"/>
            </a:pPr>
            <a:r>
              <a:rPr lang="en-US" sz="4000" dirty="0">
                <a:latin typeface="Oswald" pitchFamily="2" charset="77"/>
              </a:rPr>
              <a:t>Project </a:t>
            </a:r>
            <a:r>
              <a:rPr sz="4000" dirty="0">
                <a:latin typeface="Oswald" pitchFamily="2" charset="77"/>
              </a:rPr>
              <a:t>Description</a:t>
            </a:r>
            <a:r>
              <a:rPr lang="en-US" sz="4000" dirty="0">
                <a:latin typeface="Oswald" pitchFamily="2" charset="77"/>
              </a:rPr>
              <a:t>/Outline</a:t>
            </a:r>
            <a:endParaRPr sz="4000" dirty="0">
              <a:latin typeface="Oswald" pitchFamily="2" charset="77"/>
            </a:endParaRPr>
          </a:p>
          <a:p>
            <a:pPr marL="2074863" lvl="1" indent="-858838"/>
            <a:endParaRPr sz="2000" dirty="0">
              <a:latin typeface="Oswald" pitchFamily="2" charset="77"/>
            </a:endParaRPr>
          </a:p>
          <a:p>
            <a:pPr marL="2074863" lvl="2" indent="-858838">
              <a:buSzPct val="100000"/>
              <a:buFont typeface="Courier New"/>
              <a:buChar char="o"/>
              <a:defRPr sz="1600" b="1"/>
            </a:pPr>
            <a:r>
              <a:rPr lang="en-US" sz="4000" dirty="0">
                <a:latin typeface="Oswald" pitchFamily="2" charset="77"/>
              </a:rPr>
              <a:t>Research Questions to Answer</a:t>
            </a:r>
            <a:endParaRPr sz="4000" dirty="0">
              <a:latin typeface="Oswald" pitchFamily="2" charset="77"/>
            </a:endParaRPr>
          </a:p>
          <a:p>
            <a:pPr marL="2074863" lvl="1" indent="-858838"/>
            <a:endParaRPr sz="2000" dirty="0">
              <a:latin typeface="Oswald" pitchFamily="2" charset="77"/>
            </a:endParaRPr>
          </a:p>
          <a:p>
            <a:pPr marL="2074863" lvl="2" indent="-858838">
              <a:buSzPct val="100000"/>
              <a:buFont typeface="Courier New"/>
              <a:buChar char="o"/>
              <a:defRPr sz="1600" b="1"/>
            </a:pPr>
            <a:r>
              <a:rPr lang="en-US" sz="4000" dirty="0">
                <a:latin typeface="Oswald" pitchFamily="2" charset="77"/>
              </a:rPr>
              <a:t>Data Sets </a:t>
            </a:r>
            <a:r>
              <a:rPr sz="4000" dirty="0">
                <a:latin typeface="Oswald" pitchFamily="2" charset="77"/>
              </a:rPr>
              <a:t>to be Used</a:t>
            </a:r>
          </a:p>
          <a:p>
            <a:pPr marL="2074863" lvl="1" indent="-858838"/>
            <a:endParaRPr sz="2000" dirty="0">
              <a:latin typeface="Oswald" pitchFamily="2" charset="77"/>
            </a:endParaRPr>
          </a:p>
          <a:p>
            <a:pPr marL="2074863" lvl="2" indent="-858838">
              <a:buSzPct val="100000"/>
              <a:buFont typeface="Courier New"/>
              <a:buChar char="o"/>
              <a:defRPr sz="1600" b="1"/>
            </a:pPr>
            <a:r>
              <a:rPr sz="4000" dirty="0">
                <a:latin typeface="Oswald" pitchFamily="2" charset="77"/>
              </a:rPr>
              <a:t>Rough Breakdown of Tasks </a:t>
            </a:r>
          </a:p>
          <a:p>
            <a:pPr marL="696913" indent="-696913"/>
            <a:endParaRPr sz="2800" dirty="0">
              <a:latin typeface="Oswald" pitchFamily="2" charset="77"/>
            </a:endParaRPr>
          </a:p>
          <a:p>
            <a:pPr marL="696913" indent="-696913"/>
            <a:endParaRPr sz="2800" dirty="0">
              <a:latin typeface="Oswald" pitchFamily="2" charset="77"/>
            </a:endParaRPr>
          </a:p>
        </p:txBody>
      </p:sp>
      <p:sp>
        <p:nvSpPr>
          <p:cNvPr id="4" name="Project Week (Next Week)">
            <a:extLst>
              <a:ext uri="{FF2B5EF4-FFF2-40B4-BE49-F238E27FC236}">
                <a16:creationId xmlns:a16="http://schemas.microsoft.com/office/drawing/2014/main" id="{8201537C-4CA6-8047-9EDC-E64AA785A49E}"/>
              </a:ext>
            </a:extLst>
          </p:cNvPr>
          <p:cNvSpPr/>
          <p:nvPr/>
        </p:nvSpPr>
        <p:spPr>
          <a:xfrm>
            <a:off x="480920" y="156526"/>
            <a:ext cx="10941050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rIns="91438" anchor="ctr">
            <a:spAutoFit/>
          </a:bodyPr>
          <a:lstStyle>
            <a:lvl1pPr>
              <a:defRPr sz="2400" b="1"/>
            </a:lvl1pPr>
          </a:lstStyle>
          <a:p>
            <a:r>
              <a:rPr lang="en-US" sz="5400" dirty="0">
                <a:solidFill>
                  <a:schemeClr val="bg1"/>
                </a:solidFill>
                <a:latin typeface="Oswald" pitchFamily="2" charset="77"/>
              </a:rPr>
              <a:t>By End of Day - Today</a:t>
            </a:r>
            <a:endParaRPr sz="5400" dirty="0">
              <a:solidFill>
                <a:schemeClr val="bg1"/>
              </a:solidFill>
              <a:latin typeface="Oswa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560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4"/>
          <p:cNvPicPr preferRelativeResize="0"/>
          <p:nvPr/>
        </p:nvPicPr>
        <p:blipFill rotWithShape="1">
          <a:blip r:embed="rId3">
            <a:alphaModFix/>
          </a:blip>
          <a:srcRect t="22076" b="22075"/>
          <a:stretch/>
        </p:blipFill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/>
          <p:nvPr/>
        </p:nvSpPr>
        <p:spPr>
          <a:xfrm>
            <a:off x="-1" y="0"/>
            <a:ext cx="24377652" cy="13716000"/>
          </a:xfrm>
          <a:prstGeom prst="rect">
            <a:avLst/>
          </a:prstGeom>
          <a:gradFill>
            <a:gsLst>
              <a:gs pos="0">
                <a:srgbClr val="0E6DE5">
                  <a:alpha val="90980"/>
                </a:srgbClr>
              </a:gs>
              <a:gs pos="4000">
                <a:srgbClr val="0E6DE5">
                  <a:alpha val="90980"/>
                </a:srgbClr>
              </a:gs>
              <a:gs pos="100000">
                <a:srgbClr val="14A5FF">
                  <a:alpha val="7764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6367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5381040" y="5490537"/>
            <a:ext cx="13615567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1" dirty="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Questions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1" dirty="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(not about teams)</a:t>
            </a:r>
            <a:endParaRPr sz="14000" b="1" i="1" dirty="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" name="Google Shape;46;p4"/>
          <p:cNvSpPr txBox="1"/>
          <p:nvPr/>
        </p:nvSpPr>
        <p:spPr>
          <a:xfrm>
            <a:off x="9112759" y="7737306"/>
            <a:ext cx="61521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32255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4"/>
          <p:cNvPicPr preferRelativeResize="0"/>
          <p:nvPr/>
        </p:nvPicPr>
        <p:blipFill rotWithShape="1">
          <a:blip r:embed="rId3">
            <a:alphaModFix/>
          </a:blip>
          <a:srcRect t="22076" b="22075"/>
          <a:stretch/>
        </p:blipFill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/>
          <p:nvPr/>
        </p:nvSpPr>
        <p:spPr>
          <a:xfrm>
            <a:off x="-1" y="0"/>
            <a:ext cx="24377652" cy="13716000"/>
          </a:xfrm>
          <a:prstGeom prst="rect">
            <a:avLst/>
          </a:prstGeom>
          <a:gradFill>
            <a:gsLst>
              <a:gs pos="0">
                <a:srgbClr val="0E6DE5">
                  <a:alpha val="90980"/>
                </a:srgbClr>
              </a:gs>
              <a:gs pos="4000">
                <a:srgbClr val="0E6DE5">
                  <a:alpha val="90980"/>
                </a:srgbClr>
              </a:gs>
              <a:gs pos="100000">
                <a:srgbClr val="14A5FF">
                  <a:alpha val="7764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6367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6318353" y="5607767"/>
            <a:ext cx="11785599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1" dirty="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Teams</a:t>
            </a:r>
            <a:endParaRPr sz="14000" b="1" i="1" dirty="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" name="Google Shape;46;p4"/>
          <p:cNvSpPr txBox="1"/>
          <p:nvPr/>
        </p:nvSpPr>
        <p:spPr>
          <a:xfrm>
            <a:off x="9112759" y="7737306"/>
            <a:ext cx="61521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36539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am #1…"/>
          <p:cNvSpPr/>
          <p:nvPr/>
        </p:nvSpPr>
        <p:spPr>
          <a:xfrm>
            <a:off x="2982819" y="1326777"/>
            <a:ext cx="6035675" cy="11815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89998" tIns="89998" rIns="89998" bIns="89998">
            <a:spAutoFit/>
          </a:bodyPr>
          <a:lstStyle/>
          <a:p>
            <a:pPr>
              <a:defRPr sz="2100" b="1"/>
            </a:pPr>
            <a:r>
              <a:rPr sz="5400" dirty="0">
                <a:latin typeface="Oswald" pitchFamily="2" charset="77"/>
              </a:rPr>
              <a:t>Team #1</a:t>
            </a:r>
          </a:p>
          <a:p>
            <a:pPr>
              <a:defRPr sz="2100"/>
            </a:pPr>
            <a:r>
              <a:rPr lang="en-US" sz="5400" dirty="0">
                <a:latin typeface="Oswald" pitchFamily="2" charset="77"/>
              </a:rPr>
              <a:t>Amy, Charles, Jason</a:t>
            </a:r>
          </a:p>
          <a:p>
            <a:pPr>
              <a:defRPr sz="2100"/>
            </a:pPr>
            <a:endParaRPr sz="5400" dirty="0">
              <a:latin typeface="Oswald" pitchFamily="2" charset="77"/>
            </a:endParaRPr>
          </a:p>
          <a:p>
            <a:pPr>
              <a:defRPr sz="2100" b="1"/>
            </a:pPr>
            <a:r>
              <a:rPr sz="5400" dirty="0">
                <a:latin typeface="Oswald" pitchFamily="2" charset="77"/>
              </a:rPr>
              <a:t>Team #2</a:t>
            </a:r>
          </a:p>
          <a:p>
            <a:pPr>
              <a:defRPr sz="2100"/>
            </a:pPr>
            <a:r>
              <a:rPr lang="en-US" sz="5400" dirty="0" err="1">
                <a:latin typeface="Oswald" pitchFamily="2" charset="77"/>
              </a:rPr>
              <a:t>Ahmeda</a:t>
            </a:r>
            <a:r>
              <a:rPr lang="en-US" sz="5400" dirty="0">
                <a:latin typeface="Oswald" pitchFamily="2" charset="77"/>
              </a:rPr>
              <a:t>, Greg, Amrit</a:t>
            </a:r>
          </a:p>
          <a:p>
            <a:pPr>
              <a:defRPr sz="2100"/>
            </a:pPr>
            <a:endParaRPr sz="5400" dirty="0">
              <a:latin typeface="Oswald" pitchFamily="2" charset="77"/>
            </a:endParaRPr>
          </a:p>
          <a:p>
            <a:pPr>
              <a:defRPr sz="2100" b="1"/>
            </a:pPr>
            <a:r>
              <a:rPr sz="5400" dirty="0">
                <a:latin typeface="Oswald" pitchFamily="2" charset="77"/>
              </a:rPr>
              <a:t>Team #3</a:t>
            </a:r>
          </a:p>
          <a:p>
            <a:pPr>
              <a:defRPr sz="2100"/>
            </a:pPr>
            <a:r>
              <a:rPr lang="en-US" sz="5400" dirty="0" err="1">
                <a:latin typeface="Oswald" pitchFamily="2" charset="77"/>
              </a:rPr>
              <a:t>Mahtab</a:t>
            </a:r>
            <a:r>
              <a:rPr lang="en-US" sz="5400" dirty="0">
                <a:latin typeface="Oswald" pitchFamily="2" charset="77"/>
              </a:rPr>
              <a:t>, Luke, Molly</a:t>
            </a:r>
          </a:p>
          <a:p>
            <a:pPr>
              <a:defRPr sz="2100"/>
            </a:pPr>
            <a:endParaRPr sz="5400" dirty="0">
              <a:latin typeface="Oswald" pitchFamily="2" charset="77"/>
            </a:endParaRPr>
          </a:p>
          <a:p>
            <a:pPr>
              <a:defRPr sz="2100" b="1"/>
            </a:pPr>
            <a:r>
              <a:rPr sz="5400" dirty="0">
                <a:latin typeface="Oswald" pitchFamily="2" charset="77"/>
              </a:rPr>
              <a:t>Team #4</a:t>
            </a:r>
          </a:p>
          <a:p>
            <a:pPr>
              <a:defRPr sz="2100"/>
            </a:pPr>
            <a:r>
              <a:rPr lang="en-US" sz="5400" dirty="0">
                <a:latin typeface="Oswald" pitchFamily="2" charset="77"/>
              </a:rPr>
              <a:t>Dale, Hubert, Maddie</a:t>
            </a:r>
          </a:p>
          <a:p>
            <a:pPr>
              <a:defRPr sz="2100"/>
            </a:pPr>
            <a:endParaRPr lang="en-US" sz="5400" dirty="0">
              <a:latin typeface="Oswald" pitchFamily="2" charset="77"/>
            </a:endParaRPr>
          </a:p>
          <a:p>
            <a:pPr>
              <a:defRPr sz="2100" b="1"/>
            </a:pPr>
            <a:r>
              <a:rPr lang="en-US" sz="5400" dirty="0">
                <a:latin typeface="Oswald" pitchFamily="2" charset="77"/>
              </a:rPr>
              <a:t>Team #5</a:t>
            </a:r>
          </a:p>
          <a:p>
            <a:pPr>
              <a:defRPr sz="2100"/>
            </a:pPr>
            <a:r>
              <a:rPr lang="en-US" sz="5400" dirty="0">
                <a:latin typeface="Oswald" pitchFamily="2" charset="77"/>
              </a:rPr>
              <a:t>Lee, Jordan, Diana</a:t>
            </a:r>
          </a:p>
        </p:txBody>
      </p:sp>
      <p:sp>
        <p:nvSpPr>
          <p:cNvPr id="107" name="Team #5…"/>
          <p:cNvSpPr/>
          <p:nvPr/>
        </p:nvSpPr>
        <p:spPr>
          <a:xfrm>
            <a:off x="12843248" y="1326777"/>
            <a:ext cx="5749551" cy="8891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89998" tIns="89998" rIns="89998" bIns="89998">
            <a:spAutoFit/>
          </a:bodyPr>
          <a:lstStyle/>
          <a:p>
            <a:pPr>
              <a:defRPr sz="2100" b="1"/>
            </a:pPr>
            <a:r>
              <a:rPr sz="5400" dirty="0">
                <a:latin typeface="Oswald" pitchFamily="2" charset="77"/>
              </a:rPr>
              <a:t>Team #6</a:t>
            </a:r>
          </a:p>
          <a:p>
            <a:pPr>
              <a:defRPr sz="2100"/>
            </a:pPr>
            <a:r>
              <a:rPr lang="en-US" sz="5400" dirty="0">
                <a:latin typeface="Oswald" pitchFamily="2" charset="77"/>
              </a:rPr>
              <a:t>Yang, </a:t>
            </a:r>
            <a:r>
              <a:rPr lang="en-US" sz="5400" dirty="0" err="1">
                <a:latin typeface="Oswald" pitchFamily="2" charset="77"/>
              </a:rPr>
              <a:t>Ziang</a:t>
            </a:r>
            <a:r>
              <a:rPr lang="en-US" sz="5400" dirty="0">
                <a:latin typeface="Oswald" pitchFamily="2" charset="77"/>
              </a:rPr>
              <a:t>, Erik D</a:t>
            </a:r>
            <a:endParaRPr sz="5400" dirty="0">
              <a:latin typeface="Oswald" pitchFamily="2" charset="77"/>
            </a:endParaRPr>
          </a:p>
          <a:p>
            <a:endParaRPr sz="4000" dirty="0">
              <a:latin typeface="Oswald" pitchFamily="2" charset="77"/>
            </a:endParaRPr>
          </a:p>
          <a:p>
            <a:pPr>
              <a:defRPr sz="2100" b="1"/>
            </a:pPr>
            <a:r>
              <a:rPr sz="5400" dirty="0">
                <a:latin typeface="Oswald" pitchFamily="2" charset="77"/>
              </a:rPr>
              <a:t>Team #7</a:t>
            </a:r>
          </a:p>
          <a:p>
            <a:pPr>
              <a:defRPr sz="2100"/>
            </a:pPr>
            <a:r>
              <a:rPr lang="en-US" sz="5400" dirty="0">
                <a:latin typeface="Oswald" pitchFamily="2" charset="77"/>
              </a:rPr>
              <a:t>Mike, Raphael, Mark</a:t>
            </a:r>
            <a:endParaRPr sz="5400" dirty="0">
              <a:latin typeface="Oswald" pitchFamily="2" charset="77"/>
            </a:endParaRPr>
          </a:p>
          <a:p>
            <a:endParaRPr sz="4000" dirty="0">
              <a:latin typeface="Oswald" pitchFamily="2" charset="77"/>
            </a:endParaRPr>
          </a:p>
          <a:p>
            <a:pPr>
              <a:defRPr sz="2100" b="1"/>
            </a:pPr>
            <a:r>
              <a:rPr sz="5400" dirty="0">
                <a:latin typeface="Oswald" pitchFamily="2" charset="77"/>
              </a:rPr>
              <a:t>Team #8</a:t>
            </a:r>
          </a:p>
          <a:p>
            <a:pPr>
              <a:defRPr sz="2100"/>
            </a:pPr>
            <a:r>
              <a:rPr lang="en-US" sz="5400" dirty="0" err="1">
                <a:latin typeface="Oswald" pitchFamily="2" charset="77"/>
              </a:rPr>
              <a:t>Kabrina</a:t>
            </a:r>
            <a:r>
              <a:rPr lang="en-US" sz="5400" dirty="0">
                <a:latin typeface="Oswald" pitchFamily="2" charset="77"/>
              </a:rPr>
              <a:t>, Omar, Grace</a:t>
            </a:r>
          </a:p>
          <a:p>
            <a:pPr>
              <a:defRPr sz="2100"/>
            </a:pPr>
            <a:endParaRPr lang="en-US" sz="5400" dirty="0">
              <a:latin typeface="Oswald" pitchFamily="2" charset="77"/>
            </a:endParaRPr>
          </a:p>
          <a:p>
            <a:pPr>
              <a:defRPr sz="2100"/>
            </a:pPr>
            <a:r>
              <a:rPr lang="en-US" sz="5400" b="1" dirty="0">
                <a:latin typeface="Oswald" pitchFamily="2" charset="77"/>
              </a:rPr>
              <a:t>Team #9</a:t>
            </a:r>
          </a:p>
          <a:p>
            <a:pPr>
              <a:defRPr sz="2100"/>
            </a:pPr>
            <a:r>
              <a:rPr lang="en-US" sz="5400" dirty="0">
                <a:latin typeface="Oswald" pitchFamily="2" charset="77"/>
              </a:rPr>
              <a:t>Eric F, Carlos, </a:t>
            </a:r>
            <a:r>
              <a:rPr lang="en-US" sz="5400" dirty="0" err="1">
                <a:latin typeface="Oswald" pitchFamily="2" charset="77"/>
              </a:rPr>
              <a:t>Sujin</a:t>
            </a:r>
            <a:endParaRPr sz="5400" dirty="0">
              <a:latin typeface="Oswald" pitchFamily="2" charset="77"/>
            </a:endParaRPr>
          </a:p>
        </p:txBody>
      </p:sp>
      <p:sp>
        <p:nvSpPr>
          <p:cNvPr id="5" name="Project Week (Next Week)">
            <a:extLst>
              <a:ext uri="{FF2B5EF4-FFF2-40B4-BE49-F238E27FC236}">
                <a16:creationId xmlns:a16="http://schemas.microsoft.com/office/drawing/2014/main" id="{8690F125-40EF-724A-934E-2FCCD990E455}"/>
              </a:ext>
            </a:extLst>
          </p:cNvPr>
          <p:cNvSpPr/>
          <p:nvPr/>
        </p:nvSpPr>
        <p:spPr>
          <a:xfrm>
            <a:off x="480920" y="156526"/>
            <a:ext cx="10941050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rIns="91438" anchor="ctr">
            <a:spAutoFit/>
          </a:bodyPr>
          <a:lstStyle>
            <a:lvl1pPr>
              <a:defRPr sz="2400" b="1"/>
            </a:lvl1pPr>
          </a:lstStyle>
          <a:p>
            <a:r>
              <a:rPr lang="en-US" sz="5400" dirty="0">
                <a:solidFill>
                  <a:schemeClr val="bg1"/>
                </a:solidFill>
                <a:latin typeface="Oswald" pitchFamily="2" charset="77"/>
              </a:rPr>
              <a:t>Teams</a:t>
            </a:r>
          </a:p>
        </p:txBody>
      </p:sp>
    </p:spTree>
    <p:extLst>
      <p:ext uri="{BB962C8B-B14F-4D97-AF65-F5344CB8AC3E}">
        <p14:creationId xmlns:p14="http://schemas.microsoft.com/office/powerpoint/2010/main" val="150844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4"/>
          <p:cNvPicPr preferRelativeResize="0"/>
          <p:nvPr/>
        </p:nvPicPr>
        <p:blipFill rotWithShape="1">
          <a:blip r:embed="rId3">
            <a:alphaModFix/>
          </a:blip>
          <a:srcRect t="22076" b="22075"/>
          <a:stretch/>
        </p:blipFill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/>
          <p:nvPr/>
        </p:nvSpPr>
        <p:spPr>
          <a:xfrm>
            <a:off x="-1" y="0"/>
            <a:ext cx="24377652" cy="13716000"/>
          </a:xfrm>
          <a:prstGeom prst="rect">
            <a:avLst/>
          </a:prstGeom>
          <a:gradFill>
            <a:gsLst>
              <a:gs pos="0">
                <a:srgbClr val="0E6DE5">
                  <a:alpha val="90980"/>
                </a:srgbClr>
              </a:gs>
              <a:gs pos="4000">
                <a:srgbClr val="0E6DE5">
                  <a:alpha val="90980"/>
                </a:srgbClr>
              </a:gs>
              <a:gs pos="100000">
                <a:srgbClr val="14A5FF">
                  <a:alpha val="7764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06367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6318353" y="5607767"/>
            <a:ext cx="11785599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1" dirty="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Break</a:t>
            </a:r>
            <a:endParaRPr sz="14000" b="1" i="1" dirty="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" name="Google Shape;46;p4"/>
          <p:cNvSpPr txBox="1"/>
          <p:nvPr/>
        </p:nvSpPr>
        <p:spPr>
          <a:xfrm>
            <a:off x="9112759" y="7737306"/>
            <a:ext cx="61521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C184A-CF00-6A43-9CFF-3585E5B6CB3D}"/>
              </a:ext>
            </a:extLst>
          </p:cNvPr>
          <p:cNvSpPr txBox="1"/>
          <p:nvPr/>
        </p:nvSpPr>
        <p:spPr>
          <a:xfrm>
            <a:off x="6702424" y="8340550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>
                <a:solidFill>
                  <a:schemeClr val="bg1"/>
                </a:solidFill>
                <a:latin typeface="Oswald" pitchFamily="2" charset="77"/>
              </a:rPr>
              <a:t>Sit with your team when you return</a:t>
            </a:r>
          </a:p>
        </p:txBody>
      </p:sp>
    </p:spTree>
    <p:extLst>
      <p:ext uri="{BB962C8B-B14F-4D97-AF65-F5344CB8AC3E}">
        <p14:creationId xmlns:p14="http://schemas.microsoft.com/office/powerpoint/2010/main" val="559242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tick to APIs that do all of the following:…"/>
          <p:cNvSpPr/>
          <p:nvPr/>
        </p:nvSpPr>
        <p:spPr>
          <a:xfrm>
            <a:off x="1278403" y="3170369"/>
            <a:ext cx="21718682" cy="7106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89998" tIns="89998" rIns="89998" bIns="89998">
            <a:spAutoFit/>
          </a:bodyPr>
          <a:lstStyle/>
          <a:p>
            <a:pPr>
              <a:defRPr sz="3600"/>
            </a:pPr>
            <a:r>
              <a:rPr lang="en-US" sz="6000" dirty="0">
                <a:latin typeface="Oswald" pitchFamily="2" charset="77"/>
              </a:rPr>
              <a:t>Choose one person from each team to follow along to create a team repo.</a:t>
            </a:r>
          </a:p>
          <a:p>
            <a:pPr>
              <a:defRPr sz="3600"/>
            </a:pPr>
            <a:endParaRPr lang="en-US" sz="2800" dirty="0">
              <a:latin typeface="Oswald" pitchFamily="2" charset="77"/>
            </a:endParaRPr>
          </a:p>
          <a:p>
            <a:pPr>
              <a:defRPr sz="3600"/>
            </a:pPr>
            <a:endParaRPr lang="en-US" sz="2800" dirty="0">
              <a:latin typeface="Oswald" pitchFamily="2" charset="77"/>
            </a:endParaRPr>
          </a:p>
          <a:p>
            <a:pPr>
              <a:defRPr sz="3600"/>
            </a:pPr>
            <a:endParaRPr lang="en-US" sz="2800" dirty="0">
              <a:latin typeface="Oswald" pitchFamily="2" charset="77"/>
            </a:endParaRPr>
          </a:p>
          <a:p>
            <a:pPr>
              <a:spcAft>
                <a:spcPts val="1800"/>
              </a:spcAft>
              <a:defRPr sz="3600"/>
            </a:pPr>
            <a:r>
              <a:rPr lang="en-US" sz="5400" dirty="0">
                <a:latin typeface="Oswald" pitchFamily="2" charset="77"/>
              </a:rPr>
              <a:t>Once created, we will perform these tasks </a:t>
            </a:r>
            <a:r>
              <a:rPr lang="en-US" sz="5400" b="1" dirty="0">
                <a:solidFill>
                  <a:srgbClr val="FF0000"/>
                </a:solidFill>
                <a:latin typeface="Oswald" pitchFamily="2" charset="77"/>
              </a:rPr>
              <a:t>AS A CLASS</a:t>
            </a:r>
            <a:r>
              <a:rPr lang="en-US" sz="5400" dirty="0">
                <a:latin typeface="Oswald" pitchFamily="2" charset="77"/>
              </a:rPr>
              <a:t>:</a:t>
            </a:r>
          </a:p>
          <a:p>
            <a:pPr marL="1376363" indent="-679450">
              <a:spcAft>
                <a:spcPts val="1800"/>
              </a:spcAft>
              <a:buFont typeface="Arial" panose="020B0604020202020204" pitchFamily="34" charset="0"/>
              <a:buChar char="•"/>
              <a:defRPr sz="3600"/>
            </a:pPr>
            <a:r>
              <a:rPr lang="en-US" sz="4800" dirty="0">
                <a:latin typeface="Oswald" pitchFamily="2" charset="77"/>
              </a:rPr>
              <a:t>Add each member as a collaborator</a:t>
            </a:r>
          </a:p>
          <a:p>
            <a:pPr marL="1376363" indent="-679450">
              <a:spcAft>
                <a:spcPts val="1800"/>
              </a:spcAft>
              <a:buFont typeface="Arial" panose="020B0604020202020204" pitchFamily="34" charset="0"/>
              <a:buChar char="•"/>
              <a:defRPr sz="3600"/>
            </a:pPr>
            <a:r>
              <a:rPr lang="en-US" sz="4800" dirty="0">
                <a:latin typeface="Oswald" pitchFamily="2" charset="77"/>
              </a:rPr>
              <a:t>Clone the repo to each member’s local computer</a:t>
            </a:r>
          </a:p>
          <a:p>
            <a:pPr marL="1376363" indent="-679450">
              <a:spcAft>
                <a:spcPts val="1800"/>
              </a:spcAft>
              <a:buFont typeface="Arial" panose="020B0604020202020204" pitchFamily="34" charset="0"/>
              <a:buChar char="•"/>
              <a:defRPr sz="3600"/>
            </a:pPr>
            <a:r>
              <a:rPr lang="en-US" sz="4800" dirty="0">
                <a:latin typeface="Oswald" pitchFamily="2" charset="77"/>
              </a:rPr>
              <a:t>Update the </a:t>
            </a:r>
            <a:r>
              <a:rPr lang="en-US" sz="4800" dirty="0" err="1">
                <a:latin typeface="Oswald" pitchFamily="2" charset="77"/>
              </a:rPr>
              <a:t>README.md</a:t>
            </a:r>
            <a:r>
              <a:rPr lang="en-US" sz="4800" dirty="0">
                <a:latin typeface="Oswald" pitchFamily="2" charset="77"/>
              </a:rPr>
              <a:t> file to contain each of your names</a:t>
            </a:r>
          </a:p>
          <a:p>
            <a:pPr marL="1376363" indent="-679450">
              <a:spcAft>
                <a:spcPts val="1800"/>
              </a:spcAft>
              <a:buFont typeface="Arial" panose="020B0604020202020204" pitchFamily="34" charset="0"/>
              <a:buChar char="•"/>
              <a:defRPr sz="3600"/>
            </a:pPr>
            <a:r>
              <a:rPr lang="en-US" sz="4800" dirty="0">
                <a:latin typeface="Oswald" pitchFamily="2" charset="77"/>
              </a:rPr>
              <a:t>Push the updated </a:t>
            </a:r>
            <a:r>
              <a:rPr lang="en-US" sz="4800" dirty="0" err="1">
                <a:latin typeface="Oswald" pitchFamily="2" charset="77"/>
              </a:rPr>
              <a:t>README.md</a:t>
            </a:r>
            <a:r>
              <a:rPr lang="en-US" sz="4800" dirty="0">
                <a:latin typeface="Oswald" pitchFamily="2" charset="77"/>
              </a:rPr>
              <a:t> to your repo</a:t>
            </a:r>
          </a:p>
        </p:txBody>
      </p:sp>
      <p:sp>
        <p:nvSpPr>
          <p:cNvPr id="4" name="Project Week (Next Week)">
            <a:extLst>
              <a:ext uri="{FF2B5EF4-FFF2-40B4-BE49-F238E27FC236}">
                <a16:creationId xmlns:a16="http://schemas.microsoft.com/office/drawing/2014/main" id="{38ABDBA5-CB1F-4E4C-B116-7007187B652E}"/>
              </a:ext>
            </a:extLst>
          </p:cNvPr>
          <p:cNvSpPr/>
          <p:nvPr/>
        </p:nvSpPr>
        <p:spPr>
          <a:xfrm>
            <a:off x="480920" y="156526"/>
            <a:ext cx="10941050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rIns="91438" anchor="ctr">
            <a:spAutoFit/>
          </a:bodyPr>
          <a:lstStyle>
            <a:lvl1pPr>
              <a:defRPr sz="2400" b="1"/>
            </a:lvl1pPr>
          </a:lstStyle>
          <a:p>
            <a:r>
              <a:rPr lang="en-US" sz="5400" dirty="0">
                <a:solidFill>
                  <a:schemeClr val="bg1"/>
                </a:solidFill>
                <a:latin typeface="Oswald" pitchFamily="2" charset="77"/>
              </a:rPr>
              <a:t>Create a team repo</a:t>
            </a:r>
            <a:endParaRPr sz="5400" dirty="0">
              <a:solidFill>
                <a:schemeClr val="bg1"/>
              </a:solidFill>
              <a:latin typeface="Oswald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9DFB4-133E-914E-8AEF-92F0F518B837}"/>
              </a:ext>
            </a:extLst>
          </p:cNvPr>
          <p:cNvSpPr txBox="1"/>
          <p:nvPr/>
        </p:nvSpPr>
        <p:spPr>
          <a:xfrm>
            <a:off x="3291840" y="69037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09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/>
          <p:nvPr/>
        </p:nvSpPr>
        <p:spPr>
          <a:xfrm>
            <a:off x="10785395" y="4187781"/>
            <a:ext cx="1064399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9"/>
          <p:cNvSpPr txBox="1"/>
          <p:nvPr/>
        </p:nvSpPr>
        <p:spPr>
          <a:xfrm>
            <a:off x="14664692" y="3177856"/>
            <a:ext cx="8864470" cy="6985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0" b="1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Example Project Structure</a:t>
            </a:r>
            <a:endParaRPr sz="16000" b="1" dirty="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5997390-0A1C-794E-8454-61A6E2E8B444}"/>
              </a:ext>
            </a:extLst>
          </p:cNvPr>
          <p:cNvGrpSpPr/>
          <p:nvPr/>
        </p:nvGrpSpPr>
        <p:grpSpPr>
          <a:xfrm>
            <a:off x="1263716" y="2584937"/>
            <a:ext cx="11995083" cy="8846707"/>
            <a:chOff x="665840" y="2708030"/>
            <a:chExt cx="11995083" cy="884670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9AF5CF6-AA20-3C46-8AF4-41A3BF34C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4" r="16892"/>
            <a:stretch/>
          </p:blipFill>
          <p:spPr>
            <a:xfrm>
              <a:off x="665840" y="2708030"/>
              <a:ext cx="11995083" cy="8846707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E8F09E-52D3-3441-A198-7F83D4B6ACDD}"/>
                </a:ext>
              </a:extLst>
            </p:cNvPr>
            <p:cNvSpPr/>
            <p:nvPr/>
          </p:nvSpPr>
          <p:spPr>
            <a:xfrm>
              <a:off x="8560093" y="4601587"/>
              <a:ext cx="3337560" cy="896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1" vertOverflow="overflow" horzOverflow="overflow" vert="horz" wrap="square" lIns="91425" tIns="45700" rIns="91425" bIns="457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swald"/>
                </a:rPr>
                <a:t>Data in its raw form straight from the source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122409-FAE2-D24A-9063-24C40143B3B9}"/>
                </a:ext>
              </a:extLst>
            </p:cNvPr>
            <p:cNvSpPr/>
            <p:nvPr/>
          </p:nvSpPr>
          <p:spPr>
            <a:xfrm>
              <a:off x="8560093" y="6052396"/>
              <a:ext cx="3337560" cy="896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1" vertOverflow="overflow" horzOverflow="overflow" vert="horz" wrap="square" lIns="91425" tIns="45700" rIns="91425" bIns="457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swald"/>
                </a:rPr>
                <a:t>Notebook to cleanse and format the data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D879D1-2DB6-BD42-A85D-66CA823715AD}"/>
                </a:ext>
              </a:extLst>
            </p:cNvPr>
            <p:cNvSpPr/>
            <p:nvPr/>
          </p:nvSpPr>
          <p:spPr>
            <a:xfrm>
              <a:off x="8560093" y="3150778"/>
              <a:ext cx="3337560" cy="896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1" vertOverflow="overflow" horzOverflow="overflow" vert="horz" wrap="square" lIns="91425" tIns="45700" rIns="91425" bIns="457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swald"/>
                </a:rPr>
                <a:t>Data used for the analysis, after it has been cleansed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F7E73F-F875-2648-BB61-D11F2FEE9245}"/>
                </a:ext>
              </a:extLst>
            </p:cNvPr>
            <p:cNvSpPr/>
            <p:nvPr/>
          </p:nvSpPr>
          <p:spPr>
            <a:xfrm>
              <a:off x="8560093" y="10401247"/>
              <a:ext cx="3337560" cy="893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1" vertOverflow="overflow" horzOverflow="overflow" vert="horz" wrap="square" lIns="91425" tIns="45700" rIns="91425" bIns="457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swald"/>
                </a:rPr>
                <a:t>Final consolidated notebook and other reports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17AE07E-AE10-0E43-8E28-CC69F98DD68D}"/>
                </a:ext>
              </a:extLst>
            </p:cNvPr>
            <p:cNvSpPr/>
            <p:nvPr/>
          </p:nvSpPr>
          <p:spPr>
            <a:xfrm>
              <a:off x="8561884" y="8950436"/>
              <a:ext cx="3333978" cy="8961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swald"/>
                </a:rPr>
                <a:t>Custom scripts used by each member (i.e., API calls)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C4C80C-4282-DF45-8857-4DBE7273AD1F}"/>
                </a:ext>
              </a:extLst>
            </p:cNvPr>
            <p:cNvSpPr/>
            <p:nvPr/>
          </p:nvSpPr>
          <p:spPr>
            <a:xfrm>
              <a:off x="8560093" y="7503205"/>
              <a:ext cx="3337560" cy="8925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1" vertOverflow="overflow" horzOverflow="overflow" vert="horz" wrap="square" lIns="91425" tIns="45700" rIns="91425" bIns="457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swald"/>
                </a:rPr>
                <a:t>Working notebooks for each team member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DDD699-AFF5-8641-8FF6-A422ED6B9E36}"/>
                </a:ext>
              </a:extLst>
            </p:cNvPr>
            <p:cNvSpPr/>
            <p:nvPr/>
          </p:nvSpPr>
          <p:spPr>
            <a:xfrm>
              <a:off x="1459523" y="10232544"/>
              <a:ext cx="5486400" cy="123092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3A982-8C2E-C846-A2A1-3D58F859789D}"/>
                </a:ext>
              </a:extLst>
            </p:cNvPr>
            <p:cNvSpPr/>
            <p:nvPr/>
          </p:nvSpPr>
          <p:spPr>
            <a:xfrm>
              <a:off x="2395984" y="8845062"/>
              <a:ext cx="4690616" cy="129621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9683A79-A407-9044-8F79-20E2D908570C}"/>
                </a:ext>
              </a:extLst>
            </p:cNvPr>
            <p:cNvSpPr/>
            <p:nvPr/>
          </p:nvSpPr>
          <p:spPr>
            <a:xfrm>
              <a:off x="1459523" y="7123658"/>
              <a:ext cx="3763108" cy="165106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0EC243A-056D-CA4C-84F7-273792958DA9}"/>
                </a:ext>
              </a:extLst>
            </p:cNvPr>
            <p:cNvSpPr/>
            <p:nvPr/>
          </p:nvSpPr>
          <p:spPr>
            <a:xfrm>
              <a:off x="2395984" y="6664569"/>
              <a:ext cx="3994946" cy="36781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9C6105-4EBF-CB41-A933-E4C296867507}"/>
                </a:ext>
              </a:extLst>
            </p:cNvPr>
            <p:cNvSpPr/>
            <p:nvPr/>
          </p:nvSpPr>
          <p:spPr>
            <a:xfrm>
              <a:off x="2398360" y="4081212"/>
              <a:ext cx="3992570" cy="253060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858377-6705-F344-9E94-3C182570ACC0}"/>
                </a:ext>
              </a:extLst>
            </p:cNvPr>
            <p:cNvSpPr/>
            <p:nvPr/>
          </p:nvSpPr>
          <p:spPr>
            <a:xfrm>
              <a:off x="2395984" y="3180151"/>
              <a:ext cx="3301431" cy="80979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9D5B4C5-17BA-B841-A57D-E75F6007FF6C}"/>
                </a:ext>
              </a:extLst>
            </p:cNvPr>
            <p:cNvCxnSpPr/>
            <p:nvPr/>
          </p:nvCxnSpPr>
          <p:spPr>
            <a:xfrm flipH="1">
              <a:off x="5697415" y="3358662"/>
              <a:ext cx="2862678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30A5E3C-2479-8A4F-9738-90C1AE1761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0930" y="5040923"/>
              <a:ext cx="2169163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4B31BFD-D37A-E34F-B5E0-B2C59DB656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0930" y="6793523"/>
              <a:ext cx="2169163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AC62940-5621-3E49-B42A-8C5DB49E13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2631" y="7877907"/>
              <a:ext cx="3337463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70BDF54-E8C3-794C-AFE6-E5418E297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6600" y="9401907"/>
              <a:ext cx="1473495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44E656-DBA8-1D42-9846-B8EF3B47D856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flipH="1" flipV="1">
              <a:off x="6945923" y="10848006"/>
              <a:ext cx="1614174" cy="7562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178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4"/>
          <p:cNvPicPr preferRelativeResize="0"/>
          <p:nvPr/>
        </p:nvPicPr>
        <p:blipFill rotWithShape="1">
          <a:blip r:embed="rId3">
            <a:alphaModFix/>
          </a:blip>
          <a:srcRect t="22076" b="22075"/>
          <a:stretch/>
        </p:blipFill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/>
          <p:nvPr/>
        </p:nvSpPr>
        <p:spPr>
          <a:xfrm>
            <a:off x="-1" y="0"/>
            <a:ext cx="24377652" cy="13716000"/>
          </a:xfrm>
          <a:prstGeom prst="rect">
            <a:avLst/>
          </a:prstGeom>
          <a:gradFill>
            <a:gsLst>
              <a:gs pos="0">
                <a:srgbClr val="0E6DE5">
                  <a:alpha val="90980"/>
                </a:srgbClr>
              </a:gs>
              <a:gs pos="4000">
                <a:srgbClr val="0E6DE5">
                  <a:alpha val="90980"/>
                </a:srgbClr>
              </a:gs>
              <a:gs pos="100000">
                <a:srgbClr val="14A5FF">
                  <a:alpha val="7764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6367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6318353" y="5607767"/>
            <a:ext cx="11785599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1" dirty="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Git Overview</a:t>
            </a:r>
            <a:endParaRPr sz="14000" b="1" i="1" dirty="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" name="Google Shape;46;p4"/>
          <p:cNvSpPr txBox="1"/>
          <p:nvPr/>
        </p:nvSpPr>
        <p:spPr>
          <a:xfrm>
            <a:off x="9112759" y="7737306"/>
            <a:ext cx="61521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35555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/>
          <p:nvPr/>
        </p:nvSpPr>
        <p:spPr>
          <a:xfrm>
            <a:off x="3006089" y="6055225"/>
            <a:ext cx="17990820" cy="314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400" rIns="274300" bIns="45700" anchor="t" anchorCtr="0">
            <a:noAutofit/>
          </a:bodyPr>
          <a:lstStyle/>
          <a:p>
            <a:pPr marL="0" marR="0" lvl="0" indent="0" algn="ctr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 version-control system for tracking changes and coordinating development work among a team of developers</a:t>
            </a:r>
            <a:endParaRPr sz="8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" name="Google Shape;63;p6"/>
          <p:cNvSpPr txBox="1"/>
          <p:nvPr/>
        </p:nvSpPr>
        <p:spPr>
          <a:xfrm>
            <a:off x="10427676" y="3346791"/>
            <a:ext cx="3147646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GIT</a:t>
            </a:r>
            <a:endParaRPr sz="17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477443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BCB6A6A-0F80-6641-ABE2-BEC132F6C807}"/>
              </a:ext>
            </a:extLst>
          </p:cNvPr>
          <p:cNvSpPr/>
          <p:nvPr/>
        </p:nvSpPr>
        <p:spPr>
          <a:xfrm>
            <a:off x="1204325" y="4430589"/>
            <a:ext cx="6142434" cy="79133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29847F-0C98-4E47-BDD3-C90F838DA2D8}"/>
              </a:ext>
            </a:extLst>
          </p:cNvPr>
          <p:cNvSpPr/>
          <p:nvPr/>
        </p:nvSpPr>
        <p:spPr>
          <a:xfrm>
            <a:off x="8794702" y="4430589"/>
            <a:ext cx="6142434" cy="79133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343477-BFED-5948-A46B-211C6A9FBA25}"/>
              </a:ext>
            </a:extLst>
          </p:cNvPr>
          <p:cNvSpPr/>
          <p:nvPr/>
        </p:nvSpPr>
        <p:spPr>
          <a:xfrm>
            <a:off x="16385079" y="4430589"/>
            <a:ext cx="6142434" cy="79133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Google Shape;75;p8"/>
          <p:cNvSpPr txBox="1"/>
          <p:nvPr/>
        </p:nvSpPr>
        <p:spPr>
          <a:xfrm>
            <a:off x="1090247" y="1833114"/>
            <a:ext cx="2227970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From development to remote repository</a:t>
            </a:r>
            <a:endParaRPr sz="96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CF1249-841A-7948-99A5-BEB608164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9" t="2274" r="12901" b="3369"/>
          <a:stretch/>
        </p:blipFill>
        <p:spPr>
          <a:xfrm>
            <a:off x="2572819" y="6875294"/>
            <a:ext cx="3604846" cy="49591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DFC4DC-B933-8341-87ED-C6A0845E9F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31" t="7303" r="24749" b="9213"/>
          <a:stretch/>
        </p:blipFill>
        <p:spPr>
          <a:xfrm>
            <a:off x="9082455" y="8461618"/>
            <a:ext cx="3147646" cy="22615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7B5935-719A-C544-A86D-357E0C40C4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62" t="4553" r="12595" b="4939"/>
          <a:stretch/>
        </p:blipFill>
        <p:spPr>
          <a:xfrm>
            <a:off x="12230101" y="8160237"/>
            <a:ext cx="2602523" cy="2864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2859C-3C0F-E646-B246-2BAB6D5E87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56" t="6904" r="13346" b="6420"/>
          <a:stretch/>
        </p:blipFill>
        <p:spPr>
          <a:xfrm>
            <a:off x="16834297" y="7666890"/>
            <a:ext cx="5243998" cy="38510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EEB8F6-9A94-194D-9CD5-1E56E82C91D0}"/>
              </a:ext>
            </a:extLst>
          </p:cNvPr>
          <p:cNvSpPr txBox="1"/>
          <p:nvPr/>
        </p:nvSpPr>
        <p:spPr>
          <a:xfrm>
            <a:off x="2373418" y="4534726"/>
            <a:ext cx="380424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9600" b="1">
                <a:solidFill>
                  <a:schemeClr val="dk2"/>
                </a:solidFill>
                <a:latin typeface="Oswald"/>
                <a:ea typeface="Oswald"/>
                <a:cs typeface="Oswald"/>
              </a:defRPr>
            </a:lvl1pPr>
          </a:lstStyle>
          <a:p>
            <a:r>
              <a:rPr lang="en-US" sz="6600" b="0" dirty="0"/>
              <a:t>git add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B6FD51-1DDA-6447-8C61-A0BBDFC16524}"/>
              </a:ext>
            </a:extLst>
          </p:cNvPr>
          <p:cNvSpPr txBox="1"/>
          <p:nvPr/>
        </p:nvSpPr>
        <p:spPr>
          <a:xfrm>
            <a:off x="9963795" y="4576911"/>
            <a:ext cx="380424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9600" b="1">
                <a:solidFill>
                  <a:schemeClr val="dk2"/>
                </a:solidFill>
                <a:latin typeface="Oswald"/>
                <a:ea typeface="Oswald"/>
                <a:cs typeface="Oswald"/>
              </a:defRPr>
            </a:lvl1pPr>
          </a:lstStyle>
          <a:p>
            <a:r>
              <a:rPr lang="en-US" sz="6600" b="0" dirty="0"/>
              <a:t>git commit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DE2B4-797D-B54E-8652-968B7E597703}"/>
              </a:ext>
            </a:extLst>
          </p:cNvPr>
          <p:cNvSpPr txBox="1"/>
          <p:nvPr/>
        </p:nvSpPr>
        <p:spPr>
          <a:xfrm>
            <a:off x="17554172" y="4576911"/>
            <a:ext cx="380424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9600" b="1">
                <a:solidFill>
                  <a:schemeClr val="dk2"/>
                </a:solidFill>
                <a:latin typeface="Oswald"/>
                <a:ea typeface="Oswald"/>
                <a:cs typeface="Oswald"/>
              </a:defRPr>
            </a:lvl1pPr>
          </a:lstStyle>
          <a:p>
            <a:r>
              <a:rPr lang="en-US" sz="6600" b="0" dirty="0"/>
              <a:t>git push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A36185-4E48-C648-9C1A-566476DA442F}"/>
              </a:ext>
            </a:extLst>
          </p:cNvPr>
          <p:cNvSpPr txBox="1"/>
          <p:nvPr/>
        </p:nvSpPr>
        <p:spPr>
          <a:xfrm>
            <a:off x="17407472" y="13371726"/>
            <a:ext cx="697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credits: https://</a:t>
            </a:r>
            <a:r>
              <a:rPr lang="en-US" dirty="0" err="1"/>
              <a:t>medium.com</a:t>
            </a:r>
            <a:r>
              <a:rPr lang="en-US" dirty="0"/>
              <a:t>/@ashk3l/a-visual-introduction-to-git-9fdca5d3b43a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1DC29E-CFA7-2A48-9FF1-94A533EDEF5F}"/>
              </a:ext>
            </a:extLst>
          </p:cNvPr>
          <p:cNvSpPr/>
          <p:nvPr/>
        </p:nvSpPr>
        <p:spPr>
          <a:xfrm>
            <a:off x="2317554" y="2614524"/>
            <a:ext cx="3344694" cy="12189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swald"/>
              </a:rPr>
              <a:t>Working Directory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0BE477-064E-3640-9A74-7EAD6F8C40F8}"/>
              </a:ext>
            </a:extLst>
          </p:cNvPr>
          <p:cNvSpPr/>
          <p:nvPr/>
        </p:nvSpPr>
        <p:spPr>
          <a:xfrm>
            <a:off x="7252969" y="2614523"/>
            <a:ext cx="3344694" cy="12189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swald"/>
              </a:rPr>
              <a:t>Staging Area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E75EA-6F2E-F64A-99D7-000BE77F4807}"/>
              </a:ext>
            </a:extLst>
          </p:cNvPr>
          <p:cNvSpPr/>
          <p:nvPr/>
        </p:nvSpPr>
        <p:spPr>
          <a:xfrm>
            <a:off x="12188384" y="2614523"/>
            <a:ext cx="3344694" cy="12189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swald"/>
              </a:rPr>
              <a:t>Local Repo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F81E93-AE44-BD41-80A6-EE8965D47EE0}"/>
              </a:ext>
            </a:extLst>
          </p:cNvPr>
          <p:cNvSpPr/>
          <p:nvPr/>
        </p:nvSpPr>
        <p:spPr>
          <a:xfrm>
            <a:off x="19087413" y="2614523"/>
            <a:ext cx="3344694" cy="12189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swald"/>
              </a:rPr>
              <a:t>Remote Repo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F4276B-86AE-DE47-B19D-400A312F72B5}"/>
              </a:ext>
            </a:extLst>
          </p:cNvPr>
          <p:cNvCxnSpPr/>
          <p:nvPr/>
        </p:nvCxnSpPr>
        <p:spPr>
          <a:xfrm>
            <a:off x="17215338" y="1565031"/>
            <a:ext cx="0" cy="11764108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93515F-E2AB-6249-AF22-2034C8135BA2}"/>
              </a:ext>
            </a:extLst>
          </p:cNvPr>
          <p:cNvCxnSpPr>
            <a:stCxn id="3" idx="2"/>
          </p:cNvCxnSpPr>
          <p:nvPr/>
        </p:nvCxnSpPr>
        <p:spPr>
          <a:xfrm>
            <a:off x="3989901" y="3833444"/>
            <a:ext cx="0" cy="8229600"/>
          </a:xfrm>
          <a:prstGeom prst="line">
            <a:avLst/>
          </a:prstGeom>
          <a:ln w="114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02AC68-29A3-2142-92E9-B95BC87EFEC4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8925316" y="3833444"/>
            <a:ext cx="0" cy="8229600"/>
          </a:xfrm>
          <a:prstGeom prst="line">
            <a:avLst/>
          </a:prstGeom>
          <a:ln w="114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6F9EC0-916F-A144-98DF-A83E387CC56C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3860731" y="3833444"/>
            <a:ext cx="0" cy="8229600"/>
          </a:xfrm>
          <a:prstGeom prst="line">
            <a:avLst/>
          </a:prstGeom>
          <a:ln w="114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42C21C-38E9-244C-8192-CE0F22023D5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0759760" y="3833444"/>
            <a:ext cx="0" cy="8229600"/>
          </a:xfrm>
          <a:prstGeom prst="line">
            <a:avLst/>
          </a:prstGeom>
          <a:ln w="114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D50F662-DA68-F749-A8CF-FFC963D0A64A}"/>
              </a:ext>
            </a:extLst>
          </p:cNvPr>
          <p:cNvCxnSpPr>
            <a:cxnSpLocks/>
          </p:cNvCxnSpPr>
          <p:nvPr/>
        </p:nvCxnSpPr>
        <p:spPr>
          <a:xfrm>
            <a:off x="8984367" y="6179527"/>
            <a:ext cx="4876364" cy="0"/>
          </a:xfrm>
          <a:prstGeom prst="straightConnector1">
            <a:avLst/>
          </a:prstGeom>
          <a:ln w="571500">
            <a:solidFill>
              <a:srgbClr val="FF9B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EF55C55-54C4-D94B-8BF9-D04DD770F9EB}"/>
              </a:ext>
            </a:extLst>
          </p:cNvPr>
          <p:cNvSpPr/>
          <p:nvPr/>
        </p:nvSpPr>
        <p:spPr>
          <a:xfrm>
            <a:off x="9720677" y="5943737"/>
            <a:ext cx="3344694" cy="471575"/>
          </a:xfrm>
          <a:prstGeom prst="rect">
            <a:avLst/>
          </a:prstGeom>
          <a:solidFill>
            <a:srgbClr val="FF9B3E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swald"/>
              </a:rPr>
              <a:t>git commit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E1CB93-EF28-4243-9A18-C64A400D4881}"/>
              </a:ext>
            </a:extLst>
          </p:cNvPr>
          <p:cNvCxnSpPr>
            <a:cxnSpLocks/>
          </p:cNvCxnSpPr>
          <p:nvPr/>
        </p:nvCxnSpPr>
        <p:spPr>
          <a:xfrm>
            <a:off x="4048952" y="4941277"/>
            <a:ext cx="4876364" cy="0"/>
          </a:xfrm>
          <a:prstGeom prst="straightConnector1">
            <a:avLst/>
          </a:prstGeom>
          <a:ln w="571500">
            <a:solidFill>
              <a:srgbClr val="FF9B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452323-693F-B741-B42C-9714EB94125E}"/>
              </a:ext>
            </a:extLst>
          </p:cNvPr>
          <p:cNvCxnSpPr>
            <a:cxnSpLocks/>
          </p:cNvCxnSpPr>
          <p:nvPr/>
        </p:nvCxnSpPr>
        <p:spPr>
          <a:xfrm flipV="1">
            <a:off x="13917881" y="7589227"/>
            <a:ext cx="6770419" cy="1"/>
          </a:xfrm>
          <a:prstGeom prst="straightConnector1">
            <a:avLst/>
          </a:prstGeom>
          <a:ln w="571500">
            <a:solidFill>
              <a:srgbClr val="FF9B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CD31605-A0A2-2E4A-A76E-33BD54F875C0}"/>
              </a:ext>
            </a:extLst>
          </p:cNvPr>
          <p:cNvSpPr/>
          <p:nvPr/>
        </p:nvSpPr>
        <p:spPr>
          <a:xfrm>
            <a:off x="15666473" y="7353439"/>
            <a:ext cx="3344694" cy="471575"/>
          </a:xfrm>
          <a:prstGeom prst="rect">
            <a:avLst/>
          </a:prstGeom>
          <a:solidFill>
            <a:srgbClr val="FF9B3E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swald"/>
              </a:rPr>
              <a:t>git push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7506931-910C-1344-88CD-8E72FC6B3921}"/>
              </a:ext>
            </a:extLst>
          </p:cNvPr>
          <p:cNvCxnSpPr>
            <a:cxnSpLocks/>
          </p:cNvCxnSpPr>
          <p:nvPr/>
        </p:nvCxnSpPr>
        <p:spPr>
          <a:xfrm flipV="1">
            <a:off x="4048952" y="8763000"/>
            <a:ext cx="16639348" cy="7327"/>
          </a:xfrm>
          <a:prstGeom prst="straightConnector1">
            <a:avLst/>
          </a:prstGeom>
          <a:ln w="571500">
            <a:solidFill>
              <a:srgbClr val="FF9B3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BA5B46B-B293-B84D-B280-543F4E44E880}"/>
              </a:ext>
            </a:extLst>
          </p:cNvPr>
          <p:cNvSpPr/>
          <p:nvPr/>
        </p:nvSpPr>
        <p:spPr>
          <a:xfrm>
            <a:off x="11324001" y="8534539"/>
            <a:ext cx="3344694" cy="471575"/>
          </a:xfrm>
          <a:prstGeom prst="rect">
            <a:avLst/>
          </a:prstGeom>
          <a:solidFill>
            <a:srgbClr val="FF9B3E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swald"/>
              </a:rPr>
              <a:t>git pull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B4DE39-F6FF-1D42-8A95-56A9C8FCEC8F}"/>
              </a:ext>
            </a:extLst>
          </p:cNvPr>
          <p:cNvSpPr/>
          <p:nvPr/>
        </p:nvSpPr>
        <p:spPr>
          <a:xfrm>
            <a:off x="4814787" y="4705489"/>
            <a:ext cx="3344694" cy="471575"/>
          </a:xfrm>
          <a:prstGeom prst="rect">
            <a:avLst/>
          </a:prstGeom>
          <a:solidFill>
            <a:srgbClr val="FF9B3E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swald"/>
              </a:rPr>
              <a:t>git add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5AE9CE-1FBD-704E-8402-D34503576406}"/>
              </a:ext>
            </a:extLst>
          </p:cNvPr>
          <p:cNvSpPr/>
          <p:nvPr/>
        </p:nvSpPr>
        <p:spPr>
          <a:xfrm>
            <a:off x="17621203" y="12518784"/>
            <a:ext cx="2286001" cy="612808"/>
          </a:xfrm>
          <a:prstGeom prst="rect">
            <a:avLst/>
          </a:prstGeom>
          <a:solidFill>
            <a:srgbClr val="229C60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swald"/>
              </a:rPr>
              <a:t>External Network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11B791-4A54-D745-8AA7-C11A92720091}"/>
              </a:ext>
            </a:extLst>
          </p:cNvPr>
          <p:cNvSpPr/>
          <p:nvPr/>
        </p:nvSpPr>
        <p:spPr>
          <a:xfrm>
            <a:off x="14523472" y="12513201"/>
            <a:ext cx="2286001" cy="612808"/>
          </a:xfrm>
          <a:prstGeom prst="rect">
            <a:avLst/>
          </a:prstGeom>
          <a:solidFill>
            <a:srgbClr val="229C60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swald"/>
              </a:rPr>
              <a:t>Local Network</a:t>
            </a:r>
          </a:p>
        </p:txBody>
      </p:sp>
      <p:sp>
        <p:nvSpPr>
          <p:cNvPr id="28" name="Google Shape;75;p8">
            <a:extLst>
              <a:ext uri="{FF2B5EF4-FFF2-40B4-BE49-F238E27FC236}">
                <a16:creationId xmlns:a16="http://schemas.microsoft.com/office/drawing/2014/main" id="{1BE48218-2C46-1741-A6A0-16CCF8CC90E0}"/>
              </a:ext>
            </a:extLst>
          </p:cNvPr>
          <p:cNvSpPr txBox="1"/>
          <p:nvPr/>
        </p:nvSpPr>
        <p:spPr>
          <a:xfrm>
            <a:off x="191812" y="65860"/>
            <a:ext cx="4622975" cy="105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Git workflow</a:t>
            </a:r>
            <a:endParaRPr sz="6600" b="1" dirty="0">
              <a:solidFill>
                <a:schemeClr val="bg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08719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35B98A3C-4D49-2542-A8AA-6CD250DF684F}"/>
              </a:ext>
            </a:extLst>
          </p:cNvPr>
          <p:cNvSpPr/>
          <p:nvPr/>
        </p:nvSpPr>
        <p:spPr>
          <a:xfrm>
            <a:off x="224168" y="7148629"/>
            <a:ext cx="2700759" cy="12189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Oswald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6CD0210-50BA-C242-A57D-E726B95CB96E}"/>
              </a:ext>
            </a:extLst>
          </p:cNvPr>
          <p:cNvSpPr/>
          <p:nvPr/>
        </p:nvSpPr>
        <p:spPr>
          <a:xfrm>
            <a:off x="224470" y="5043191"/>
            <a:ext cx="2706903" cy="1218921"/>
          </a:xfrm>
          <a:prstGeom prst="rect">
            <a:avLst/>
          </a:prstGeom>
          <a:solidFill>
            <a:srgbClr val="FF9B3E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Oswald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2C620DF-CB12-5843-AC3C-26D7395ECA28}"/>
              </a:ext>
            </a:extLst>
          </p:cNvPr>
          <p:cNvSpPr/>
          <p:nvPr/>
        </p:nvSpPr>
        <p:spPr>
          <a:xfrm>
            <a:off x="224470" y="9160746"/>
            <a:ext cx="2706903" cy="1218921"/>
          </a:xfrm>
          <a:prstGeom prst="rect">
            <a:avLst/>
          </a:prstGeom>
          <a:solidFill>
            <a:srgbClr val="FF9B3E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Oswald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0A845F8-3FA2-5A4B-ADAF-67EFBA663021}"/>
              </a:ext>
            </a:extLst>
          </p:cNvPr>
          <p:cNvCxnSpPr>
            <a:cxnSpLocks/>
          </p:cNvCxnSpPr>
          <p:nvPr/>
        </p:nvCxnSpPr>
        <p:spPr>
          <a:xfrm flipH="1" flipV="1">
            <a:off x="11506201" y="5467351"/>
            <a:ext cx="1790699" cy="1790699"/>
          </a:xfrm>
          <a:prstGeom prst="line">
            <a:avLst/>
          </a:prstGeom>
          <a:ln w="76200">
            <a:solidFill>
              <a:srgbClr val="FF9B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F9BB02-1A66-7E4E-A178-FAB9ABD27C25}"/>
              </a:ext>
            </a:extLst>
          </p:cNvPr>
          <p:cNvCxnSpPr>
            <a:cxnSpLocks/>
          </p:cNvCxnSpPr>
          <p:nvPr/>
        </p:nvCxnSpPr>
        <p:spPr>
          <a:xfrm flipV="1">
            <a:off x="6130827" y="5467350"/>
            <a:ext cx="1679673" cy="1695729"/>
          </a:xfrm>
          <a:prstGeom prst="line">
            <a:avLst/>
          </a:prstGeom>
          <a:ln w="76200">
            <a:solidFill>
              <a:srgbClr val="FF9B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CBED4C-103F-6D43-81AF-F1134344DB29}"/>
              </a:ext>
            </a:extLst>
          </p:cNvPr>
          <p:cNvCxnSpPr>
            <a:cxnSpLocks/>
          </p:cNvCxnSpPr>
          <p:nvPr/>
        </p:nvCxnSpPr>
        <p:spPr>
          <a:xfrm>
            <a:off x="6076950" y="8191500"/>
            <a:ext cx="1671803" cy="1716311"/>
          </a:xfrm>
          <a:prstGeom prst="line">
            <a:avLst/>
          </a:prstGeom>
          <a:ln w="76200">
            <a:solidFill>
              <a:srgbClr val="FF9B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75;p8">
            <a:extLst>
              <a:ext uri="{FF2B5EF4-FFF2-40B4-BE49-F238E27FC236}">
                <a16:creationId xmlns:a16="http://schemas.microsoft.com/office/drawing/2014/main" id="{1BE48218-2C46-1741-A6A0-16CCF8CC90E0}"/>
              </a:ext>
            </a:extLst>
          </p:cNvPr>
          <p:cNvSpPr txBox="1"/>
          <p:nvPr/>
        </p:nvSpPr>
        <p:spPr>
          <a:xfrm>
            <a:off x="191812" y="65860"/>
            <a:ext cx="4932638" cy="105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Git Branching</a:t>
            </a:r>
            <a:endParaRPr sz="6600" b="1" dirty="0">
              <a:solidFill>
                <a:schemeClr val="bg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5FBC48-1E0B-DA45-BE85-17E4D254E399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4765773" y="7738833"/>
            <a:ext cx="14265177" cy="14517"/>
          </a:xfrm>
          <a:prstGeom prst="line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69FF90F-8B48-054E-8E0A-71C4499C32C3}"/>
              </a:ext>
            </a:extLst>
          </p:cNvPr>
          <p:cNvSpPr/>
          <p:nvPr/>
        </p:nvSpPr>
        <p:spPr>
          <a:xfrm>
            <a:off x="3159027" y="7143889"/>
            <a:ext cx="1606746" cy="12189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swald"/>
              </a:rPr>
              <a:t>Master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Oswald"/>
              </a:rPr>
              <a:t>v1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C05E44-D8B3-E846-8781-8492C09025C6}"/>
              </a:ext>
            </a:extLst>
          </p:cNvPr>
          <p:cNvSpPr/>
          <p:nvPr/>
        </p:nvSpPr>
        <p:spPr>
          <a:xfrm>
            <a:off x="5448300" y="7129373"/>
            <a:ext cx="1606746" cy="12189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swald"/>
              </a:rPr>
              <a:t>Master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Oswald"/>
              </a:rPr>
              <a:t>v2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3596D5-9CAE-E245-ABC2-57A776A802E6}"/>
              </a:ext>
            </a:extLst>
          </p:cNvPr>
          <p:cNvSpPr/>
          <p:nvPr/>
        </p:nvSpPr>
        <p:spPr>
          <a:xfrm>
            <a:off x="869754" y="3326980"/>
            <a:ext cx="6185292" cy="1218921"/>
          </a:xfrm>
          <a:prstGeom prst="rect">
            <a:avLst/>
          </a:prstGeom>
          <a:solidFill>
            <a:srgbClr val="229C60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swald"/>
              </a:rPr>
              <a:t>Let’s assume</a:t>
            </a:r>
            <a:r>
              <a:rPr lang="en-US" sz="2800" dirty="0">
                <a:solidFill>
                  <a:schemeClr val="bg1"/>
                </a:solidFill>
                <a:latin typeface="Oswald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Oswald"/>
              </a:rPr>
              <a:t>that in Master v2 we’ve finally modeled the data into a state that is ready for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C597D3-CB38-A349-B33A-54208344F8B4}"/>
              </a:ext>
            </a:extLst>
          </p:cNvPr>
          <p:cNvSpPr/>
          <p:nvPr/>
        </p:nvSpPr>
        <p:spPr>
          <a:xfrm>
            <a:off x="822270" y="7368628"/>
            <a:ext cx="16001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Oswald"/>
              </a:rPr>
              <a:t>Master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E136B3-D157-DB4F-9321-9C7105E98DF1}"/>
              </a:ext>
            </a:extLst>
          </p:cNvPr>
          <p:cNvSpPr/>
          <p:nvPr/>
        </p:nvSpPr>
        <p:spPr>
          <a:xfrm>
            <a:off x="307705" y="9388405"/>
            <a:ext cx="26292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Oswald"/>
              </a:rPr>
              <a:t>CC_Analysis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0BB3C1-F669-284A-9010-68D59FF62C96}"/>
              </a:ext>
            </a:extLst>
          </p:cNvPr>
          <p:cNvSpPr/>
          <p:nvPr/>
        </p:nvSpPr>
        <p:spPr>
          <a:xfrm>
            <a:off x="7907719" y="9388405"/>
            <a:ext cx="5020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FF9B3E"/>
                </a:solidFill>
                <a:latin typeface="Oswald"/>
              </a:rPr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254A34-A687-CC45-AC47-D6EC592F7E4E}"/>
              </a:ext>
            </a:extLst>
          </p:cNvPr>
          <p:cNvSpPr/>
          <p:nvPr/>
        </p:nvSpPr>
        <p:spPr>
          <a:xfrm>
            <a:off x="7689654" y="9160746"/>
            <a:ext cx="1606746" cy="1218921"/>
          </a:xfrm>
          <a:prstGeom prst="rect">
            <a:avLst/>
          </a:prstGeom>
          <a:solidFill>
            <a:srgbClr val="FF9B3E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Oswald"/>
              </a:rPr>
              <a:t>CC_Analysis</a:t>
            </a:r>
            <a:endParaRPr lang="en-US" sz="2400" dirty="0">
              <a:solidFill>
                <a:schemeClr val="bg1"/>
              </a:solidFill>
              <a:latin typeface="Oswald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Oswald"/>
              </a:rPr>
              <a:t>v1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017099-A4BB-5748-B212-674F6FC74B0E}"/>
              </a:ext>
            </a:extLst>
          </p:cNvPr>
          <p:cNvSpPr/>
          <p:nvPr/>
        </p:nvSpPr>
        <p:spPr>
          <a:xfrm>
            <a:off x="3159027" y="10686388"/>
            <a:ext cx="5229519" cy="1218921"/>
          </a:xfrm>
          <a:prstGeom prst="rect">
            <a:avLst/>
          </a:prstGeom>
          <a:solidFill>
            <a:srgbClr val="229C60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swald"/>
              </a:rPr>
              <a:t>When a branch is created, it will contain an exact copy of the latest master files, and it will not be visible by teammates</a:t>
            </a:r>
            <a:endParaRPr lang="en-US" sz="2000" dirty="0">
              <a:solidFill>
                <a:schemeClr val="bg1"/>
              </a:solidFill>
              <a:latin typeface="Oswald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3C8A2C-8D7E-F14C-BD52-FA9C8FE08B83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9296400" y="9770206"/>
            <a:ext cx="828381" cy="1"/>
          </a:xfrm>
          <a:prstGeom prst="line">
            <a:avLst/>
          </a:prstGeom>
          <a:ln w="76200">
            <a:solidFill>
              <a:srgbClr val="FF9B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3080B20-498F-FF4E-BBAF-9D69EBB4978B}"/>
              </a:ext>
            </a:extLst>
          </p:cNvPr>
          <p:cNvSpPr/>
          <p:nvPr/>
        </p:nvSpPr>
        <p:spPr>
          <a:xfrm>
            <a:off x="10028374" y="9160746"/>
            <a:ext cx="1606746" cy="1218921"/>
          </a:xfrm>
          <a:prstGeom prst="rect">
            <a:avLst/>
          </a:prstGeom>
          <a:solidFill>
            <a:srgbClr val="FF9B3E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Oswald"/>
              </a:rPr>
              <a:t>CC_Analysis</a:t>
            </a:r>
            <a:endParaRPr lang="en-US" sz="2400" dirty="0">
              <a:solidFill>
                <a:schemeClr val="bg1"/>
              </a:solidFill>
              <a:latin typeface="Oswald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Oswald"/>
              </a:rPr>
              <a:t>v2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7A3182-D761-464F-BAFB-684733AD713B}"/>
              </a:ext>
            </a:extLst>
          </p:cNvPr>
          <p:cNvSpPr/>
          <p:nvPr/>
        </p:nvSpPr>
        <p:spPr>
          <a:xfrm>
            <a:off x="12367094" y="9160746"/>
            <a:ext cx="1606746" cy="1218921"/>
          </a:xfrm>
          <a:prstGeom prst="rect">
            <a:avLst/>
          </a:prstGeom>
          <a:solidFill>
            <a:srgbClr val="FF9B3E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Oswald"/>
              </a:rPr>
              <a:t>CC_Analysis</a:t>
            </a:r>
            <a:endParaRPr lang="en-US" sz="2400" dirty="0">
              <a:solidFill>
                <a:schemeClr val="bg1"/>
              </a:solidFill>
              <a:latin typeface="Oswald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Oswald"/>
              </a:rPr>
              <a:t>v3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B9C7CC-8049-D944-9C89-DDF38A18E1E6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11635120" y="9770207"/>
            <a:ext cx="731974" cy="0"/>
          </a:xfrm>
          <a:prstGeom prst="line">
            <a:avLst/>
          </a:prstGeom>
          <a:ln w="76200">
            <a:solidFill>
              <a:srgbClr val="FF9B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FD88E6D-8AAF-1747-AC8C-57FDE3918623}"/>
              </a:ext>
            </a:extLst>
          </p:cNvPr>
          <p:cNvSpPr/>
          <p:nvPr/>
        </p:nvSpPr>
        <p:spPr>
          <a:xfrm>
            <a:off x="7689654" y="4974912"/>
            <a:ext cx="1606746" cy="1218921"/>
          </a:xfrm>
          <a:prstGeom prst="rect">
            <a:avLst/>
          </a:prstGeom>
          <a:solidFill>
            <a:srgbClr val="FF9B3E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Oswald"/>
              </a:rPr>
              <a:t>VP_Analysis</a:t>
            </a:r>
            <a:endParaRPr lang="en-US" sz="2400" dirty="0">
              <a:solidFill>
                <a:schemeClr val="bg1"/>
              </a:solidFill>
              <a:latin typeface="Oswald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Oswald"/>
              </a:rPr>
              <a:t>v1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383158-AA7A-0B42-9ABB-14F13CB8AEA1}"/>
              </a:ext>
            </a:extLst>
          </p:cNvPr>
          <p:cNvCxnSpPr>
            <a:cxnSpLocks/>
          </p:cNvCxnSpPr>
          <p:nvPr/>
        </p:nvCxnSpPr>
        <p:spPr>
          <a:xfrm flipV="1">
            <a:off x="9199993" y="5567658"/>
            <a:ext cx="828381" cy="1"/>
          </a:xfrm>
          <a:prstGeom prst="line">
            <a:avLst/>
          </a:prstGeom>
          <a:ln w="76200">
            <a:solidFill>
              <a:srgbClr val="FF9B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570D88E-6211-3E4B-AA97-97C00A67B20B}"/>
              </a:ext>
            </a:extLst>
          </p:cNvPr>
          <p:cNvSpPr/>
          <p:nvPr/>
        </p:nvSpPr>
        <p:spPr>
          <a:xfrm>
            <a:off x="10028374" y="4958197"/>
            <a:ext cx="1606746" cy="1218921"/>
          </a:xfrm>
          <a:prstGeom prst="rect">
            <a:avLst/>
          </a:prstGeom>
          <a:solidFill>
            <a:srgbClr val="FF9B3E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Oswald"/>
              </a:rPr>
              <a:t>VP_Analysis</a:t>
            </a:r>
            <a:endParaRPr lang="en-US" sz="2400" dirty="0">
              <a:solidFill>
                <a:schemeClr val="bg1"/>
              </a:solidFill>
              <a:latin typeface="Oswald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Oswald"/>
              </a:rPr>
              <a:t>v2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DF8145-5B5B-344D-9174-34840A86282C}"/>
              </a:ext>
            </a:extLst>
          </p:cNvPr>
          <p:cNvSpPr/>
          <p:nvPr/>
        </p:nvSpPr>
        <p:spPr>
          <a:xfrm>
            <a:off x="12387780" y="7129373"/>
            <a:ext cx="1606746" cy="12189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swald"/>
              </a:rPr>
              <a:t>Master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Oswald"/>
              </a:rPr>
              <a:t>v3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32C42B-EB17-C146-85C9-D8185C7EE4EA}"/>
              </a:ext>
            </a:extLst>
          </p:cNvPr>
          <p:cNvSpPr/>
          <p:nvPr/>
        </p:nvSpPr>
        <p:spPr>
          <a:xfrm>
            <a:off x="319727" y="5285668"/>
            <a:ext cx="26052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Oswald"/>
              </a:rPr>
              <a:t>VP_Analysis</a:t>
            </a:r>
            <a:endParaRPr lang="en-US" sz="4400" dirty="0">
              <a:solidFill>
                <a:schemeClr val="bg1"/>
              </a:solidFill>
              <a:latin typeface="Oswald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E02814-9413-9C4C-BA97-5654C036F6E0}"/>
              </a:ext>
            </a:extLst>
          </p:cNvPr>
          <p:cNvCxnSpPr>
            <a:cxnSpLocks/>
          </p:cNvCxnSpPr>
          <p:nvPr/>
        </p:nvCxnSpPr>
        <p:spPr>
          <a:xfrm flipV="1">
            <a:off x="13935427" y="8074477"/>
            <a:ext cx="1679673" cy="1695729"/>
          </a:xfrm>
          <a:prstGeom prst="line">
            <a:avLst/>
          </a:prstGeom>
          <a:ln w="76200">
            <a:solidFill>
              <a:srgbClr val="FF9B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7846C13-36BC-364E-A1D0-F336EF1DC764}"/>
              </a:ext>
            </a:extLst>
          </p:cNvPr>
          <p:cNvSpPr/>
          <p:nvPr/>
        </p:nvSpPr>
        <p:spPr>
          <a:xfrm>
            <a:off x="14688087" y="7143887"/>
            <a:ext cx="1606746" cy="12189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swald"/>
              </a:rPr>
              <a:t>Master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Oswald"/>
              </a:rPr>
              <a:t>v4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8998EF9-4A96-7241-A123-C8907B558924}"/>
              </a:ext>
            </a:extLst>
          </p:cNvPr>
          <p:cNvSpPr/>
          <p:nvPr/>
        </p:nvSpPr>
        <p:spPr>
          <a:xfrm>
            <a:off x="14252789" y="10686387"/>
            <a:ext cx="5229519" cy="1218921"/>
          </a:xfrm>
          <a:prstGeom prst="rect">
            <a:avLst/>
          </a:prstGeom>
          <a:solidFill>
            <a:srgbClr val="229C60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swald"/>
              </a:rPr>
              <a:t>Although master has been updated, CC_Analysis is still working with files from v2</a:t>
            </a:r>
            <a:endParaRPr lang="en-US" sz="2000" dirty="0">
              <a:solidFill>
                <a:schemeClr val="bg1"/>
              </a:solidFill>
              <a:latin typeface="Oswald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81816E-4499-7249-B1FF-C183B1EF1A2B}"/>
              </a:ext>
            </a:extLst>
          </p:cNvPr>
          <p:cNvSpPr/>
          <p:nvPr/>
        </p:nvSpPr>
        <p:spPr>
          <a:xfrm>
            <a:off x="12716061" y="5060929"/>
            <a:ext cx="5229519" cy="1218921"/>
          </a:xfrm>
          <a:prstGeom prst="rect">
            <a:avLst/>
          </a:prstGeom>
          <a:solidFill>
            <a:srgbClr val="229C60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swald"/>
              </a:rPr>
              <a:t>Once a developer is happy with their local development, they’ll perform a </a:t>
            </a:r>
            <a:r>
              <a:rPr lang="en-US" sz="2400" i="1" dirty="0">
                <a:solidFill>
                  <a:schemeClr val="bg1"/>
                </a:solidFill>
                <a:latin typeface="Oswald"/>
              </a:rPr>
              <a:t>merge</a:t>
            </a:r>
            <a:r>
              <a:rPr lang="en-US" sz="2400" dirty="0">
                <a:solidFill>
                  <a:schemeClr val="bg1"/>
                </a:solidFill>
                <a:latin typeface="Oswald"/>
              </a:rPr>
              <a:t> to merge their branch with the master branch</a:t>
            </a:r>
            <a:endParaRPr lang="en-US" sz="2000" dirty="0">
              <a:solidFill>
                <a:schemeClr val="bg1"/>
              </a:solidFill>
              <a:latin typeface="Oswald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0336968-DE9F-BE43-9FDF-9DDD472FEDBB}"/>
              </a:ext>
            </a:extLst>
          </p:cNvPr>
          <p:cNvSpPr/>
          <p:nvPr/>
        </p:nvSpPr>
        <p:spPr>
          <a:xfrm>
            <a:off x="15207034" y="8986380"/>
            <a:ext cx="5229519" cy="1218921"/>
          </a:xfrm>
          <a:prstGeom prst="rect">
            <a:avLst/>
          </a:prstGeom>
          <a:solidFill>
            <a:srgbClr val="229C60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swald"/>
              </a:rPr>
              <a:t>Now once CC_Analysis is merged, git will perform a check for conflicting code and allow us to correct any conflicts</a:t>
            </a:r>
            <a:endParaRPr lang="en-US" sz="2000" dirty="0">
              <a:solidFill>
                <a:schemeClr val="bg1"/>
              </a:solidFill>
              <a:latin typeface="Oswald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79A176-A3C5-BC40-A302-4B32F08619DA}"/>
              </a:ext>
            </a:extLst>
          </p:cNvPr>
          <p:cNvSpPr/>
          <p:nvPr/>
        </p:nvSpPr>
        <p:spPr>
          <a:xfrm>
            <a:off x="11098465" y="1786668"/>
            <a:ext cx="11743873" cy="259483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Google Shape;75;p8">
            <a:extLst>
              <a:ext uri="{FF2B5EF4-FFF2-40B4-BE49-F238E27FC236}">
                <a16:creationId xmlns:a16="http://schemas.microsoft.com/office/drawing/2014/main" id="{0DBD074D-F974-9D4B-9E09-8062800C719D}"/>
              </a:ext>
            </a:extLst>
          </p:cNvPr>
          <p:cNvSpPr txBox="1"/>
          <p:nvPr/>
        </p:nvSpPr>
        <p:spPr>
          <a:xfrm>
            <a:off x="11098465" y="2543701"/>
            <a:ext cx="11663510" cy="105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Branching allows us to keep our development work organized, while also allowing us to isolate our experimental analysis &amp; bug fixing from the master</a:t>
            </a:r>
            <a:endParaRPr sz="4800" dirty="0">
              <a:solidFill>
                <a:schemeClr val="bg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F3524F0-7725-F341-BCEA-2D96EBEB4CB3}"/>
              </a:ext>
            </a:extLst>
          </p:cNvPr>
          <p:cNvSpPr/>
          <p:nvPr/>
        </p:nvSpPr>
        <p:spPr>
          <a:xfrm>
            <a:off x="19026521" y="6198785"/>
            <a:ext cx="5229519" cy="1218921"/>
          </a:xfrm>
          <a:prstGeom prst="rect">
            <a:avLst/>
          </a:prstGeom>
          <a:solidFill>
            <a:srgbClr val="229C60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swald"/>
              </a:rPr>
              <a:t>At this point, a completely new branch can be created for the development of the next analysis feature</a:t>
            </a:r>
            <a:endParaRPr lang="en-US" sz="2000" dirty="0">
              <a:solidFill>
                <a:schemeClr val="bg1"/>
              </a:solidFill>
              <a:latin typeface="Oswald"/>
            </a:endParaRPr>
          </a:p>
        </p:txBody>
      </p:sp>
      <p:sp>
        <p:nvSpPr>
          <p:cNvPr id="58" name="Google Shape;75;p8">
            <a:extLst>
              <a:ext uri="{FF2B5EF4-FFF2-40B4-BE49-F238E27FC236}">
                <a16:creationId xmlns:a16="http://schemas.microsoft.com/office/drawing/2014/main" id="{039F7975-3D7E-484F-A78B-B02FCB62BC1A}"/>
              </a:ext>
            </a:extLst>
          </p:cNvPr>
          <p:cNvSpPr txBox="1"/>
          <p:nvPr/>
        </p:nvSpPr>
        <p:spPr>
          <a:xfrm>
            <a:off x="15563851" y="0"/>
            <a:ext cx="8813800" cy="105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It is not required to utilize branching for project #1</a:t>
            </a:r>
            <a:endParaRPr sz="3200" dirty="0">
              <a:solidFill>
                <a:schemeClr val="bg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AF210FB-699A-794A-AE8C-477FA9D0DB0B}"/>
              </a:ext>
            </a:extLst>
          </p:cNvPr>
          <p:cNvSpPr/>
          <p:nvPr/>
        </p:nvSpPr>
        <p:spPr>
          <a:xfrm>
            <a:off x="8705908" y="10686388"/>
            <a:ext cx="5229519" cy="1218921"/>
          </a:xfrm>
          <a:prstGeom prst="rect">
            <a:avLst/>
          </a:prstGeom>
          <a:solidFill>
            <a:srgbClr val="229C60"/>
          </a:solidFill>
          <a:ln>
            <a:noFill/>
          </a:ln>
        </p:spPr>
        <p:txBody>
          <a:bodyPr rot="0" spcFirstLastPara="1" vertOverflow="overflow" horzOverflow="overflow" vert="horz" wrap="square" lIns="91425" tIns="45700" rIns="91425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swald"/>
              </a:rPr>
              <a:t>Each version here is representative of a commit, which can be thought of as checkpoints</a:t>
            </a:r>
            <a:endParaRPr lang="en-US" sz="2000" dirty="0">
              <a:solidFill>
                <a:schemeClr val="bg1"/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8183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5" grpId="0" animBg="1"/>
      <p:bldP spid="30" grpId="0" animBg="1"/>
      <p:bldP spid="31" grpId="0" animBg="1"/>
      <p:bldP spid="5" grpId="2"/>
      <p:bldP spid="13" grpId="2"/>
      <p:bldP spid="34" grpId="0" animBg="1"/>
      <p:bldP spid="17" grpId="0" animBg="1"/>
      <p:bldP spid="21" grpId="0" animBg="1"/>
      <p:bldP spid="22" grpId="0" animBg="1"/>
      <p:bldP spid="26" grpId="0" animBg="1"/>
      <p:bldP spid="33" grpId="0" animBg="1"/>
      <p:bldP spid="35" grpId="1" animBg="1"/>
      <p:bldP spid="38" grpId="0"/>
      <p:bldP spid="47" grpId="0" animBg="1"/>
      <p:bldP spid="48" grpId="0" animBg="1"/>
      <p:bldP spid="49" grpId="1" animBg="1"/>
      <p:bldP spid="50" grpId="0" animBg="1"/>
      <p:bldP spid="52" grpId="0" animBg="1"/>
      <p:bldP spid="53" grpId="0"/>
      <p:bldP spid="54" grpId="0" animBg="1"/>
      <p:bldP spid="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4"/>
          <p:cNvPicPr preferRelativeResize="0"/>
          <p:nvPr/>
        </p:nvPicPr>
        <p:blipFill rotWithShape="1">
          <a:blip r:embed="rId3">
            <a:alphaModFix/>
          </a:blip>
          <a:srcRect t="22076" b="22075"/>
          <a:stretch/>
        </p:blipFill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/>
          <p:nvPr/>
        </p:nvSpPr>
        <p:spPr>
          <a:xfrm>
            <a:off x="-1" y="0"/>
            <a:ext cx="24377652" cy="13716000"/>
          </a:xfrm>
          <a:prstGeom prst="rect">
            <a:avLst/>
          </a:prstGeom>
          <a:gradFill>
            <a:gsLst>
              <a:gs pos="0">
                <a:srgbClr val="0E6DE5">
                  <a:alpha val="90980"/>
                </a:srgbClr>
              </a:gs>
              <a:gs pos="4000">
                <a:srgbClr val="0E6DE5">
                  <a:alpha val="90980"/>
                </a:srgbClr>
              </a:gs>
              <a:gs pos="100000">
                <a:srgbClr val="14A5FF">
                  <a:alpha val="7764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6367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6318353" y="5607767"/>
            <a:ext cx="11785599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1" dirty="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Branch Demo</a:t>
            </a:r>
            <a:endParaRPr sz="14000" b="1" i="1" dirty="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" name="Google Shape;46;p4"/>
          <p:cNvSpPr txBox="1"/>
          <p:nvPr/>
        </p:nvSpPr>
        <p:spPr>
          <a:xfrm>
            <a:off x="9112759" y="7737306"/>
            <a:ext cx="61521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39333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4"/>
          <p:cNvPicPr preferRelativeResize="0"/>
          <p:nvPr/>
        </p:nvPicPr>
        <p:blipFill rotWithShape="1">
          <a:blip r:embed="rId3">
            <a:alphaModFix/>
          </a:blip>
          <a:srcRect t="22076" b="22075"/>
          <a:stretch/>
        </p:blipFill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/>
          <p:nvPr/>
        </p:nvSpPr>
        <p:spPr>
          <a:xfrm>
            <a:off x="-1" y="0"/>
            <a:ext cx="24377652" cy="13716000"/>
          </a:xfrm>
          <a:prstGeom prst="rect">
            <a:avLst/>
          </a:prstGeom>
          <a:gradFill>
            <a:gsLst>
              <a:gs pos="0">
                <a:srgbClr val="0E6DE5">
                  <a:alpha val="90980"/>
                </a:srgbClr>
              </a:gs>
              <a:gs pos="4000">
                <a:srgbClr val="0E6DE5">
                  <a:alpha val="90980"/>
                </a:srgbClr>
              </a:gs>
              <a:gs pos="100000">
                <a:srgbClr val="14A5FF">
                  <a:alpha val="7764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6367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6318353" y="5607767"/>
            <a:ext cx="11785599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1" dirty="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Project</a:t>
            </a:r>
            <a:endParaRPr sz="14000" b="1" i="1" dirty="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" name="Google Shape;46;p4"/>
          <p:cNvSpPr txBox="1"/>
          <p:nvPr/>
        </p:nvSpPr>
        <p:spPr>
          <a:xfrm>
            <a:off x="9112759" y="7737306"/>
            <a:ext cx="61521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4598802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7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0E6DE5"/>
      </a:accent1>
      <a:accent2>
        <a:srgbClr val="14A5FF"/>
      </a:accent2>
      <a:accent3>
        <a:srgbClr val="FFC625"/>
      </a:accent3>
      <a:accent4>
        <a:srgbClr val="2ADEC8"/>
      </a:accent4>
      <a:accent5>
        <a:srgbClr val="5C6F7A"/>
      </a:accent5>
      <a:accent6>
        <a:srgbClr val="E7E8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1240</Words>
  <Application>Microsoft Macintosh PowerPoint</Application>
  <PresentationFormat>Custom</PresentationFormat>
  <Paragraphs>227</Paragraphs>
  <Slides>29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Courier New</vt:lpstr>
      <vt:lpstr>Nunito</vt:lpstr>
      <vt:lpstr>Open Sans</vt:lpstr>
      <vt:lpstr>Oswald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Chris Caudill</cp:lastModifiedBy>
  <cp:revision>35</cp:revision>
  <dcterms:modified xsi:type="dcterms:W3CDTF">2019-01-08T10:43:54Z</dcterms:modified>
</cp:coreProperties>
</file>